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webextensions/webextension1.xml" ContentType="application/vnd.ms-office.webextension+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webextensions/webextension2.xml" ContentType="application/vnd.ms-office.webextension+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19"/>
  </p:notesMasterIdLst>
  <p:sldIdLst>
    <p:sldId id="256" r:id="rId2"/>
    <p:sldId id="291" r:id="rId3"/>
    <p:sldId id="258" r:id="rId4"/>
    <p:sldId id="257" r:id="rId5"/>
    <p:sldId id="284" r:id="rId6"/>
    <p:sldId id="262" r:id="rId7"/>
    <p:sldId id="286" r:id="rId8"/>
    <p:sldId id="287" r:id="rId9"/>
    <p:sldId id="285" r:id="rId10"/>
    <p:sldId id="263" r:id="rId11"/>
    <p:sldId id="269" r:id="rId12"/>
    <p:sldId id="288" r:id="rId13"/>
    <p:sldId id="272" r:id="rId14"/>
    <p:sldId id="289" r:id="rId15"/>
    <p:sldId id="290" r:id="rId16"/>
    <p:sldId id="259" r:id="rId17"/>
    <p:sldId id="292"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Encode Sans Semi Condensed" panose="020B0604020202020204" charset="0"/>
      <p:regular r:id="rId24"/>
      <p:bold r:id="rId25"/>
    </p:embeddedFont>
    <p:embeddedFont>
      <p:font typeface="Encode Sans Semi Condensed Light" panose="020B0604020202020204" charset="0"/>
      <p:regular r:id="rId26"/>
      <p:bold r:id="rId27"/>
    </p:embeddedFont>
    <p:embeddedFont>
      <p:font typeface="Encode Sans Semi Condensed SemiBold" panose="020B0604020202020204" charset="0"/>
      <p:regular r:id="rId28"/>
      <p:bold r:id="rId29"/>
    </p:embeddedFont>
    <p:embeddedFont>
      <p:font typeface="Georgia" panose="02040502050405020303" pitchFamily="18" charset="0"/>
      <p:regular r:id="rId30"/>
      <p:bold r:id="rId31"/>
      <p:italic r:id="rId32"/>
      <p:boldItalic r:id="rId33"/>
    </p:embeddedFont>
    <p:embeddedFont>
      <p:font typeface="Segoe UI" panose="020B0502040204020203"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F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43037F1-E165-42B0-BA25-7FC1B72065EA}">
  <a:tblStyle styleId="{443037F1-E165-42B0-BA25-7FC1B72065EA}"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6992" autoAdjust="0"/>
  </p:normalViewPr>
  <p:slideViewPr>
    <p:cSldViewPr snapToGrid="0">
      <p:cViewPr varScale="1">
        <p:scale>
          <a:sx n="85" d="100"/>
          <a:sy n="85" d="100"/>
        </p:scale>
        <p:origin x="236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viewProps" Target="viewProps.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presProps" Target="presProps.xml"/></Relationships>
</file>

<file path=ppt/media/image1.gif>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Good Afternoon everyone, </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Using a Pipeline function I had created for my Reddit Project.</a:t>
            </a:r>
          </a:p>
          <a:p>
            <a:pPr marL="0" lvl="0" indent="0" algn="l" rtl="0">
              <a:spcBef>
                <a:spcPts val="0"/>
              </a:spcBef>
              <a:spcAft>
                <a:spcPts val="0"/>
              </a:spcAft>
              <a:buNone/>
            </a:pPr>
            <a:r>
              <a:rPr lang="en-US" dirty="0"/>
              <a:t>Which takes inputs of the type of transformer, estimator, pipeline parameters and outputs a report with scores and confusion matrix.</a:t>
            </a:r>
          </a:p>
          <a:p>
            <a:pPr marL="0" lvl="0" indent="0" algn="l" rtl="0">
              <a:spcBef>
                <a:spcPts val="0"/>
              </a:spcBef>
              <a:spcAft>
                <a:spcPts val="0"/>
              </a:spcAft>
              <a:buNone/>
            </a:pPr>
            <a:r>
              <a:rPr lang="en-US" dirty="0"/>
              <a:t>I put all my models through the </a:t>
            </a:r>
            <a:r>
              <a:rPr lang="en-US" dirty="0" err="1"/>
              <a:t>Gridsearch</a:t>
            </a:r>
            <a:r>
              <a:rPr lang="en-US" dirty="0"/>
              <a:t> Pipeline with both types of transformers and each estimator.</a:t>
            </a:r>
          </a:p>
          <a:p>
            <a:pPr marL="0" lvl="0" indent="0" algn="l" rtl="0">
              <a:spcBef>
                <a:spcPts val="0"/>
              </a:spcBef>
              <a:spcAft>
                <a:spcPts val="0"/>
              </a:spcAft>
              <a:buNone/>
            </a:pPr>
            <a:r>
              <a:rPr lang="en-US" dirty="0"/>
              <a:t>I had a total of 10 models initially.</a:t>
            </a:r>
          </a:p>
          <a:p>
            <a:pPr marL="0" lvl="0" indent="0" algn="l" rtl="0">
              <a:spcBef>
                <a:spcPts val="0"/>
              </a:spcBef>
              <a:spcAft>
                <a:spcPts val="0"/>
              </a:spcAft>
              <a:buNone/>
            </a:pPr>
            <a:endParaRPr lang="en-US" dirty="0"/>
          </a:p>
          <a:p>
            <a:pPr rtl="0">
              <a:spcBef>
                <a:spcPts val="0"/>
              </a:spcBef>
              <a:spcAft>
                <a:spcPts val="0"/>
              </a:spcAft>
            </a:pPr>
            <a:r>
              <a:rPr lang="en-US" sz="1800" b="0" i="0" u="none" strike="noStrike" dirty="0">
                <a:solidFill>
                  <a:srgbClr val="000000"/>
                </a:solidFill>
                <a:effectLst/>
                <a:latin typeface="Open Sans"/>
              </a:rPr>
              <a:t>Count Vectorizer splits all words in a corpus and then assigns them a </a:t>
            </a:r>
            <a:r>
              <a:rPr lang="en-US" sz="1800" b="0" i="0" u="none" strike="noStrike" dirty="0" err="1">
                <a:solidFill>
                  <a:srgbClr val="000000"/>
                </a:solidFill>
                <a:effectLst/>
                <a:latin typeface="Open Sans"/>
              </a:rPr>
              <a:t>boolean</a:t>
            </a:r>
            <a:r>
              <a:rPr lang="en-US" sz="1800" b="0" i="0" u="none" strike="noStrike" dirty="0">
                <a:solidFill>
                  <a:srgbClr val="000000"/>
                </a:solidFill>
                <a:effectLst/>
                <a:latin typeface="Open Sans"/>
              </a:rPr>
              <a:t> to whether that word is in the row or not. Then counts the number of occurrences. </a:t>
            </a:r>
            <a:endParaRPr lang="en-US" sz="1100" b="0" i="0" u="none" strike="noStrike" dirty="0">
              <a:solidFill>
                <a:srgbClr val="000000"/>
              </a:solidFill>
              <a:effectLst/>
              <a:latin typeface="Arial"/>
            </a:endParaRPr>
          </a:p>
          <a:p>
            <a:pPr rtl="0">
              <a:spcBef>
                <a:spcPts val="0"/>
              </a:spcBef>
              <a:spcAft>
                <a:spcPts val="0"/>
              </a:spcAft>
            </a:pPr>
            <a:r>
              <a:rPr lang="en-US" sz="1800" b="0" i="0" u="none" strike="noStrike" dirty="0">
                <a:solidFill>
                  <a:srgbClr val="000000"/>
                </a:solidFill>
                <a:effectLst/>
                <a:latin typeface="Open Sans"/>
              </a:rPr>
              <a:t>Whereas TFIDF finds the words that are heavier in one document over the other.</a:t>
            </a:r>
          </a:p>
          <a:p>
            <a:pPr marL="139700" indent="0" rtl="0">
              <a:spcBef>
                <a:spcPts val="0"/>
              </a:spcBef>
              <a:spcAft>
                <a:spcPts val="0"/>
              </a:spcAft>
              <a:buNone/>
            </a:pPr>
            <a:endParaRPr lang="en-US" sz="1800" b="0" i="0" u="none" strike="noStrike" dirty="0">
              <a:solidFill>
                <a:srgbClr val="000000"/>
              </a:solidFill>
              <a:effectLst/>
              <a:latin typeface="Open Sans"/>
            </a:endParaRPr>
          </a:p>
          <a:p>
            <a:pPr marL="139700" indent="0" rtl="0">
              <a:spcBef>
                <a:spcPts val="0"/>
              </a:spcBef>
              <a:spcAft>
                <a:spcPts val="0"/>
              </a:spcAft>
              <a:buNone/>
            </a:pPr>
            <a:r>
              <a:rPr lang="en-US" sz="1800" b="0" i="0" u="none" strike="noStrike" dirty="0">
                <a:solidFill>
                  <a:srgbClr val="000000"/>
                </a:solidFill>
                <a:effectLst/>
                <a:latin typeface="Open Sans"/>
              </a:rPr>
              <a:t>These models were chosen based on how well they do on classification problems and Natural Language Processing. </a:t>
            </a:r>
          </a:p>
          <a:p>
            <a:pPr marL="139700" indent="0" rtl="0">
              <a:spcBef>
                <a:spcPts val="0"/>
              </a:spcBef>
              <a:spcAft>
                <a:spcPts val="0"/>
              </a:spcAft>
              <a:buNone/>
            </a:pPr>
            <a:endParaRPr lang="en-US" sz="1800" b="0" i="0" u="none" strike="noStrike" dirty="0">
              <a:solidFill>
                <a:srgbClr val="000000"/>
              </a:solidFill>
              <a:effectLst/>
              <a:latin typeface="Open Sans"/>
            </a:endParaRPr>
          </a:p>
          <a:p>
            <a:pPr marL="139700" indent="0" rtl="0">
              <a:spcBef>
                <a:spcPts val="0"/>
              </a:spcBef>
              <a:spcAft>
                <a:spcPts val="0"/>
              </a:spcAft>
              <a:buNone/>
            </a:pPr>
            <a:r>
              <a:rPr lang="en-US" sz="1800" b="0" i="0" u="none" strike="noStrike" dirty="0">
                <a:solidFill>
                  <a:srgbClr val="000000"/>
                </a:solidFill>
                <a:effectLst/>
                <a:latin typeface="Open Sans"/>
              </a:rPr>
              <a:t>My classes were imbalanced at 76% for the </a:t>
            </a:r>
            <a:r>
              <a:rPr lang="en-US" sz="1800" b="0" i="0" u="none" strike="noStrike" dirty="0" err="1">
                <a:solidFill>
                  <a:srgbClr val="000000"/>
                </a:solidFill>
                <a:effectLst/>
                <a:latin typeface="Open Sans"/>
              </a:rPr>
              <a:t>not_skipped</a:t>
            </a:r>
            <a:r>
              <a:rPr lang="en-US" sz="1800" b="0" i="0" u="none" strike="noStrike" dirty="0">
                <a:solidFill>
                  <a:srgbClr val="000000"/>
                </a:solidFill>
                <a:effectLst/>
                <a:latin typeface="Open Sans"/>
              </a:rPr>
              <a:t> songs and 24% for the skipped songs.</a:t>
            </a:r>
          </a:p>
          <a:p>
            <a:pPr marL="139700" indent="0" rtl="0">
              <a:spcBef>
                <a:spcPts val="0"/>
              </a:spcBef>
              <a:spcAft>
                <a:spcPts val="0"/>
              </a:spcAft>
              <a:buNone/>
            </a:pPr>
            <a:r>
              <a:rPr lang="en-US" sz="1800" b="0" i="0" u="none" strike="noStrike" dirty="0">
                <a:solidFill>
                  <a:srgbClr val="000000"/>
                </a:solidFill>
                <a:effectLst/>
                <a:latin typeface="Open Sans"/>
              </a:rPr>
              <a:t>Because of this I decided to use F1 score  instead of accuracy. The F1 score weighs the average of precision and recall.</a:t>
            </a:r>
          </a:p>
          <a:p>
            <a:pPr marL="139700" indent="0" rtl="0">
              <a:spcBef>
                <a:spcPts val="0"/>
              </a:spcBef>
              <a:spcAft>
                <a:spcPts val="0"/>
              </a:spcAft>
              <a:buNone/>
            </a:pPr>
            <a:endParaRPr lang="en-US" sz="1800" b="0" i="0" u="none" strike="noStrike" dirty="0">
              <a:solidFill>
                <a:srgbClr val="000000"/>
              </a:solidFill>
              <a:effectLst/>
              <a:latin typeface="Open Sans"/>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0" i="0" u="none" strike="noStrike" dirty="0">
                <a:solidFill>
                  <a:srgbClr val="000000"/>
                </a:solidFill>
                <a:effectLst/>
                <a:latin typeface="Open Sans"/>
              </a:rPr>
              <a:t>Decision Trees work by learning a hierarchy of if/else questions which forces it to address both classes and therefore perform well on imbalanced data.</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0" i="0" u="none" strike="noStrike" dirty="0">
              <a:solidFill>
                <a:srgbClr val="000000"/>
              </a:solidFill>
              <a:effectLst/>
              <a:latin typeface="Open Sans"/>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0" i="0" u="none" strike="noStrike" dirty="0">
                <a:solidFill>
                  <a:srgbClr val="000000"/>
                </a:solidFill>
                <a:effectLst/>
                <a:latin typeface="Open Sans"/>
              </a:rPr>
              <a:t>And boosting is a sequential model that tries to build a strong, predictive model from mistakes made by the weaker base model. </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0" i="0" u="none" strike="noStrike" dirty="0">
              <a:solidFill>
                <a:srgbClr val="000000"/>
              </a:solidFill>
              <a:effectLst/>
              <a:latin typeface="Open Sans"/>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0" i="0" u="none" strike="noStrike" dirty="0">
                <a:solidFill>
                  <a:srgbClr val="000000"/>
                </a:solidFill>
                <a:effectLst/>
                <a:latin typeface="Open Sans"/>
              </a:rPr>
              <a:t>My aim was to reduce false negatives. I would rather not listen to a song that should be skipped and miss a few that I should have listened to.</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0" i="0" u="none" strike="noStrike" dirty="0">
              <a:solidFill>
                <a:srgbClr val="000000"/>
              </a:solidFill>
              <a:effectLst/>
              <a:latin typeface="Open Sans"/>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0" i="0" u="none" strike="noStrike" dirty="0">
                <a:solidFill>
                  <a:srgbClr val="000000"/>
                </a:solidFill>
                <a:effectLst/>
                <a:latin typeface="Open Sans"/>
              </a:rPr>
              <a:t>Of these 10 models, the best model was the AdaBoost Classifier with </a:t>
            </a:r>
            <a:r>
              <a:rPr lang="en-US" sz="1800" b="0" i="0" u="none" strike="noStrike" dirty="0" err="1">
                <a:solidFill>
                  <a:srgbClr val="000000"/>
                </a:solidFill>
                <a:effectLst/>
                <a:latin typeface="Open Sans"/>
              </a:rPr>
              <a:t>CountVectorizer</a:t>
            </a:r>
            <a:r>
              <a:rPr lang="en-US" sz="1800" b="0" i="0" u="none" strike="noStrike" dirty="0">
                <a:solidFill>
                  <a:srgbClr val="000000"/>
                </a:solidFill>
                <a:effectLst/>
                <a:latin typeface="Open Sans"/>
              </a:rPr>
              <a:t> at bigrams and </a:t>
            </a:r>
            <a:r>
              <a:rPr lang="en-US" sz="1800" b="0" i="0" u="none" strike="noStrike" dirty="0" err="1">
                <a:solidFill>
                  <a:srgbClr val="000000"/>
                </a:solidFill>
                <a:effectLst/>
                <a:latin typeface="Open Sans"/>
              </a:rPr>
              <a:t>DecisionTree</a:t>
            </a:r>
            <a:r>
              <a:rPr lang="en-US" sz="1800" b="0" i="0" u="none" strike="noStrike" dirty="0">
                <a:solidFill>
                  <a:srgbClr val="000000"/>
                </a:solidFill>
                <a:effectLst/>
                <a:latin typeface="Open Sans"/>
              </a:rPr>
              <a:t> as the base estimator.</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0" i="0" u="none" strike="noStrike" dirty="0">
              <a:solidFill>
                <a:srgbClr val="000000"/>
              </a:solidFill>
              <a:effectLst/>
              <a:latin typeface="Open Sans"/>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0" i="0" u="none" strike="noStrike" dirty="0">
                <a:solidFill>
                  <a:srgbClr val="000000"/>
                </a:solidFill>
                <a:effectLst/>
                <a:latin typeface="Open Sans"/>
              </a:rPr>
              <a:t>This model correctly predicted 2099 tracks that were not skipped, 77 tracks that were skipped but should not have been, 230 tracks that were not skipped but should have been and 458 tracks that were correctly predicted as skipped.</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0" i="0" u="none" strike="noStrike" dirty="0">
              <a:solidFill>
                <a:srgbClr val="000000"/>
              </a:solidFill>
              <a:effectLst/>
              <a:latin typeface="Open Sans"/>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3200" b="0" i="0" dirty="0">
                <a:solidFill>
                  <a:srgbClr val="24292E"/>
                </a:solidFill>
                <a:effectLst/>
                <a:latin typeface="-apple-system"/>
              </a:rPr>
              <a:t>Going back to the intent of reducing false negatives, means that as it stands, out of the 2329 tracks that were marked as not skipped tracks (true negatives and false negatives), I will encounter 230 tracks that I will end up skipping.</a:t>
            </a:r>
            <a:endParaRPr lang="en-US" sz="1800" b="0" i="0" u="none" strike="noStrike" dirty="0">
              <a:solidFill>
                <a:srgbClr val="000000"/>
              </a:solidFill>
              <a:effectLst/>
              <a:latin typeface="Open Sans"/>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0" i="0" u="none" strike="noStrike" dirty="0">
              <a:solidFill>
                <a:srgbClr val="000000"/>
              </a:solidFill>
              <a:effectLst/>
              <a:latin typeface="Open Sans"/>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0" i="0" u="none" strike="noStrike" dirty="0">
              <a:solidFill>
                <a:srgbClr val="000000"/>
              </a:solidFill>
              <a:effectLst/>
              <a:latin typeface="Open Sans"/>
            </a:endParaRPr>
          </a:p>
          <a:p>
            <a:pPr marL="139700" indent="0" rtl="0">
              <a:spcBef>
                <a:spcPts val="0"/>
              </a:spcBef>
              <a:spcAft>
                <a:spcPts val="0"/>
              </a:spcAft>
              <a:buNone/>
            </a:pPr>
            <a:endParaRPr lang="en-US" sz="1800" b="0" i="0" u="none" strike="noStrike" dirty="0">
              <a:solidFill>
                <a:srgbClr val="000000"/>
              </a:solidFill>
              <a:effectLst/>
              <a:latin typeface="Open Sans"/>
            </a:endParaRPr>
          </a:p>
          <a:p>
            <a:pPr marL="139700" indent="0" rtl="0">
              <a:spcBef>
                <a:spcPts val="0"/>
              </a:spcBef>
              <a:spcAft>
                <a:spcPts val="0"/>
              </a:spcAft>
              <a:buNone/>
            </a:pPr>
            <a:endParaRPr lang="en-US" sz="1800" b="0" i="0" u="none" strike="noStrike" dirty="0">
              <a:solidFill>
                <a:srgbClr val="000000"/>
              </a:solidFill>
              <a:effectLst/>
              <a:latin typeface="Open Sans"/>
            </a:endParaRPr>
          </a:p>
          <a:p>
            <a:pPr marL="139700" indent="0" rtl="0">
              <a:spcBef>
                <a:spcPts val="0"/>
              </a:spcBef>
              <a:spcAft>
                <a:spcPts val="0"/>
              </a:spcAft>
              <a:buNone/>
            </a:pPr>
            <a:endParaRPr lang="en-US" sz="1800" b="0" i="0" u="none" strike="noStrike" dirty="0">
              <a:solidFill>
                <a:srgbClr val="000000"/>
              </a:solidFill>
              <a:effectLst/>
              <a:latin typeface="Open Sans"/>
            </a:endParaRPr>
          </a:p>
          <a:p>
            <a:pPr rtl="0">
              <a:spcBef>
                <a:spcPts val="0"/>
              </a:spcBef>
              <a:spcAft>
                <a:spcPts val="0"/>
              </a:spcAft>
            </a:pPr>
            <a:endParaRPr lang="en-US" sz="1800" b="0" i="0" u="none" strike="noStrike" dirty="0">
              <a:solidFill>
                <a:srgbClr val="000000"/>
              </a:solidFill>
              <a:effectLst/>
              <a:latin typeface="Open Sans"/>
            </a:endParaRPr>
          </a:p>
          <a:p>
            <a:pPr marL="139700" indent="0" rtl="0">
              <a:spcBef>
                <a:spcPts val="0"/>
              </a:spcBef>
              <a:spcAft>
                <a:spcPts val="0"/>
              </a:spcAft>
              <a:buNone/>
            </a:pPr>
            <a:br>
              <a:rPr lang="en-US" dirty="0"/>
            </a:b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Feature importance is a technique that assigns a score to the features based on how useful they are at predicting a target variable.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Apart from *'vulgar'* these words did not appear in the top 15 words in my EDA, it also makes a lot of sense as to why they have such heavy importance in determining which classes they belong to. </a:t>
            </a:r>
          </a:p>
          <a:p>
            <a:pPr marL="0" lvl="0" indent="0" algn="l" rtl="0">
              <a:spcBef>
                <a:spcPts val="0"/>
              </a:spcBef>
              <a:spcAft>
                <a:spcPts val="0"/>
              </a:spcAft>
              <a:buNone/>
            </a:pPr>
            <a:r>
              <a:rPr lang="en-US" dirty="0"/>
              <a:t>With the exception of *'right', '</a:t>
            </a:r>
            <a:r>
              <a:rPr lang="en-US" dirty="0" err="1"/>
              <a:t>yo</a:t>
            </a:r>
            <a:r>
              <a:rPr lang="en-US" dirty="0"/>
              <a:t>', 'la'* all the other words are aliases or names of the artist. </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When looking at how well my models did, What I am looking for is high but equal scoring across my train and test scores, if there is too much variation between the training set and testing set scores it is an example of overfitting. </a:t>
            </a:r>
          </a:p>
          <a:p>
            <a:pPr marL="139700" indent="0">
              <a:buNone/>
            </a:pPr>
            <a:endParaRPr lang="en-US" dirty="0"/>
          </a:p>
          <a:p>
            <a:pPr marL="139700" indent="0">
              <a:buNone/>
            </a:pPr>
            <a:r>
              <a:rPr lang="en-US" dirty="0"/>
              <a:t>Next I am looking at high scores for precision (which indicates how many songs were correctly classified), recall (which indicates how many skipped songs were correctly classified) and specificity (which indicates how many of the not skipped songs were correctly classified)</a:t>
            </a:r>
          </a:p>
          <a:p>
            <a:pPr marL="139700" indent="0">
              <a:buNone/>
            </a:pPr>
            <a:endParaRPr lang="en-US" dirty="0"/>
          </a:p>
          <a:p>
            <a:pPr marL="139700" indent="0">
              <a:buNone/>
            </a:pPr>
            <a:r>
              <a:rPr lang="en-US" dirty="0"/>
              <a:t>Looking at my best model,  which was the count vectorized </a:t>
            </a:r>
            <a:r>
              <a:rPr lang="en-US" dirty="0" err="1"/>
              <a:t>adaboost</a:t>
            </a:r>
            <a:r>
              <a:rPr lang="en-US" dirty="0"/>
              <a:t> classifier, we can see that the training and testing scores are similar for both the accuracy score and f1 score. Scoring the highest on precision, above 65% on recall and like all other models, high on specificity.</a:t>
            </a:r>
          </a:p>
          <a:p>
            <a:pPr marL="139700" indent="0">
              <a:buNone/>
            </a:pPr>
            <a:endParaRPr lang="en-US" dirty="0"/>
          </a:p>
          <a:p>
            <a:pPr marL="139700" indent="0">
              <a:buNone/>
            </a:pPr>
            <a:r>
              <a:rPr lang="en-US" dirty="0"/>
              <a:t>The TFIDF version of the </a:t>
            </a:r>
            <a:r>
              <a:rPr lang="en-US" dirty="0" err="1"/>
              <a:t>adaboost</a:t>
            </a:r>
            <a:r>
              <a:rPr lang="en-US" dirty="0"/>
              <a:t>, scored slightly lower on precision, recall and specificity.</a:t>
            </a:r>
          </a:p>
          <a:p>
            <a:pPr marL="139700" indent="0">
              <a:buNone/>
            </a:pPr>
            <a:endParaRPr lang="en-US" dirty="0"/>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Now if we compare that to </a:t>
            </a:r>
            <a:r>
              <a:rPr lang="en-US" dirty="0" err="1"/>
              <a:t>RandomForest</a:t>
            </a:r>
            <a:r>
              <a:rPr lang="en-US" dirty="0"/>
              <a:t> (TFIDF) or Logistic Regression (CV), there is a significant difference between the training and testing f1 scores, indicating over-fitting on those models. </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The Bernoulli Naïve Bayes models scored the highest on recall, and although their train and test scores were similar, the f1 scores were much lower compared to the AdaBoost Model.</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139700" indent="0">
              <a:buNone/>
            </a:pPr>
            <a:endParaRPr lang="en-US" dirty="0"/>
          </a:p>
          <a:p>
            <a:pPr marL="139700" indent="0">
              <a:buNone/>
            </a:pPr>
            <a:endParaRPr lang="en-US" dirty="0"/>
          </a:p>
        </p:txBody>
      </p:sp>
    </p:spTree>
    <p:extLst>
      <p:ext uri="{BB962C8B-B14F-4D97-AF65-F5344CB8AC3E}">
        <p14:creationId xmlns:p14="http://schemas.microsoft.com/office/powerpoint/2010/main" val="14175917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endParaRPr lang="en-US" dirty="0"/>
          </a:p>
          <a:p>
            <a:pPr marL="139700" indent="0">
              <a:buNone/>
            </a:pPr>
            <a:r>
              <a:rPr lang="en-US" dirty="0"/>
              <a:t>I attempted some additional model variations to see if I could get better scores.</a:t>
            </a:r>
          </a:p>
          <a:p>
            <a:pPr marL="139700" indent="0">
              <a:buNone/>
            </a:pPr>
            <a:endParaRPr lang="en-US" dirty="0"/>
          </a:p>
          <a:p>
            <a:pPr marL="139700" indent="0">
              <a:buNone/>
            </a:pPr>
            <a:r>
              <a:rPr lang="en-US" dirty="0"/>
              <a:t>Starting with Word Lemmatization which takes the words to a meaningful base form. Words like dance, danced, dancing, dances would all return to their base form of dance.</a:t>
            </a:r>
          </a:p>
          <a:p>
            <a:pPr marL="139700" indent="0">
              <a:buNone/>
            </a:pPr>
            <a:endParaRPr lang="en-US" dirty="0"/>
          </a:p>
          <a:p>
            <a:pPr marL="139700" indent="0">
              <a:buNone/>
            </a:pPr>
            <a:r>
              <a:rPr lang="en-US" dirty="0"/>
              <a:t>This would reduce the size of my unique words, and therefore result in less words that the model must predict to its classes. </a:t>
            </a:r>
          </a:p>
          <a:p>
            <a:pPr marL="139700" indent="0">
              <a:buNone/>
            </a:pPr>
            <a:r>
              <a:rPr lang="en-US" dirty="0"/>
              <a:t>In conclusion, all models scored slightly less than their non-lemmatized counterparts. </a:t>
            </a:r>
          </a:p>
          <a:p>
            <a:pPr marL="139700" indent="0">
              <a:buNone/>
            </a:pPr>
            <a:endParaRPr lang="en-US" dirty="0"/>
          </a:p>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endParaRPr lang="en-US" dirty="0"/>
          </a:p>
          <a:p>
            <a:pPr marL="139700" indent="0">
              <a:buNone/>
            </a:pPr>
            <a:r>
              <a:rPr lang="en-US" dirty="0"/>
              <a:t>Next, I wanted to see what re-sampling would do to my best model. </a:t>
            </a:r>
          </a:p>
          <a:p>
            <a:pPr marL="139700" indent="0">
              <a:buNone/>
            </a:pPr>
            <a:r>
              <a:rPr lang="en-US" dirty="0"/>
              <a:t>Using the AdaBoost model as the base model, I tried 3 different resampling methods:</a:t>
            </a:r>
          </a:p>
          <a:p>
            <a:pPr marL="139700" indent="0">
              <a:buNone/>
            </a:pPr>
            <a:endParaRPr lang="en-US" dirty="0"/>
          </a:p>
          <a:p>
            <a:pPr marL="457200" indent="-317500"/>
            <a:r>
              <a:rPr lang="en-US" dirty="0"/>
              <a:t>Random Over Sampling - which duplicates examples from the minority class in the training dataset</a:t>
            </a:r>
          </a:p>
          <a:p>
            <a:pPr marL="457200" indent="-317500"/>
            <a:r>
              <a:rPr lang="en-US" dirty="0"/>
              <a:t>SMOTE - This oversampling method is different from the random over sampling method because in this method, the minority class is not duplicated but rather new samples are made based on k nearest neighbors of a randomly selected example from the minority class.</a:t>
            </a:r>
          </a:p>
          <a:p>
            <a:pPr marL="457200" indent="-317500"/>
            <a:r>
              <a:rPr lang="en-US" dirty="0"/>
              <a:t>And </a:t>
            </a:r>
            <a:r>
              <a:rPr lang="en-US" dirty="0" err="1"/>
              <a:t>Undersampling</a:t>
            </a:r>
            <a:r>
              <a:rPr lang="en-US" dirty="0"/>
              <a:t> which removes examples from the majority class in the training dataset, Near Miss is a form of </a:t>
            </a:r>
            <a:r>
              <a:rPr lang="en-US" dirty="0" err="1"/>
              <a:t>undersampling</a:t>
            </a:r>
            <a:r>
              <a:rPr lang="en-US" dirty="0"/>
              <a:t> which selects examples based on the distance between the two classes. By default the technique will try to make the two classes equal in size.</a:t>
            </a:r>
          </a:p>
          <a:p>
            <a:pPr marL="457200" indent="-317500"/>
            <a:endParaRPr lang="en-US" dirty="0"/>
          </a:p>
          <a:p>
            <a:pPr marL="139700" indent="0">
              <a:buNone/>
            </a:pPr>
            <a:r>
              <a:rPr lang="en-US" dirty="0"/>
              <a:t>Of these models the Random Over Sampler model performed the best. </a:t>
            </a:r>
          </a:p>
          <a:p>
            <a:pPr marL="139700" indent="0">
              <a:buNone/>
            </a:pPr>
            <a:r>
              <a:rPr lang="en-US" dirty="0"/>
              <a:t>Keeping it’s f1 scores in the lower 70s. This model found an additional 78 skipped songs at the cost of 155 </a:t>
            </a:r>
            <a:r>
              <a:rPr lang="en-US" dirty="0" err="1"/>
              <a:t>non_skipped</a:t>
            </a:r>
            <a:r>
              <a:rPr lang="en-US" dirty="0"/>
              <a:t> songs. </a:t>
            </a:r>
          </a:p>
          <a:p>
            <a:pPr marL="139700" indent="0">
              <a:buNone/>
            </a:pPr>
            <a:r>
              <a:rPr lang="en-US" dirty="0"/>
              <a:t>Although the other 2 models had an increase in true positives it was at a much higher cost of the true negatives.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8219233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endParaRPr lang="en-US" dirty="0"/>
          </a:p>
          <a:p>
            <a:pPr marL="0" lvl="0" indent="0" algn="l" rtl="0">
              <a:spcBef>
                <a:spcPts val="0"/>
              </a:spcBef>
              <a:spcAft>
                <a:spcPts val="0"/>
              </a:spcAft>
              <a:buNone/>
            </a:pPr>
            <a:r>
              <a:rPr lang="en-US" dirty="0"/>
              <a:t>I wanted to try my hand at some neural networks, </a:t>
            </a:r>
          </a:p>
          <a:p>
            <a:pPr marL="0" lvl="0" indent="0" algn="l" rtl="0">
              <a:spcBef>
                <a:spcPts val="0"/>
              </a:spcBef>
              <a:spcAft>
                <a:spcPts val="0"/>
              </a:spcAft>
              <a:buNone/>
            </a:pPr>
            <a:r>
              <a:rPr lang="en-US" dirty="0"/>
              <a:t>Because this is a new concept to me, there is a lot more reading and research I need to do before I can get good results. </a:t>
            </a:r>
          </a:p>
          <a:p>
            <a:pPr marL="0" lvl="0" indent="0" algn="l" rtl="0">
              <a:spcBef>
                <a:spcPts val="0"/>
              </a:spcBef>
              <a:spcAft>
                <a:spcPts val="0"/>
              </a:spcAft>
              <a:buNone/>
            </a:pPr>
            <a:r>
              <a:rPr lang="en-US" dirty="0"/>
              <a:t>This is a work in progress that is currently yielding high true positives, minimal false negatives, however it also has higher than desirable false positives.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words have been tokenized using the </a:t>
            </a:r>
            <a:r>
              <a:rPr lang="en-US" dirty="0" err="1"/>
              <a:t>keras</a:t>
            </a:r>
            <a:r>
              <a:rPr lang="en-US" dirty="0"/>
              <a:t> preprocessing library which is similar to count vectorizer and the classes re-weighted to counter the imbalance.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Next, I need to consider re-sampling methods.</a:t>
            </a:r>
          </a:p>
          <a:p>
            <a:pPr marL="0" lvl="0" indent="0" algn="l" rtl="0">
              <a:spcBef>
                <a:spcPts val="0"/>
              </a:spcBef>
              <a:spcAft>
                <a:spcPts val="0"/>
              </a:spcAft>
              <a:buNone/>
            </a:pPr>
            <a:r>
              <a:rPr lang="en-US" dirty="0"/>
              <a:t>Once I have a good model using neural networks, I’d like to continue my work with the Challenge’s dataset, and see how unseen data will do in my model. </a:t>
            </a:r>
            <a:endParaRPr dirty="0"/>
          </a:p>
        </p:txBody>
      </p:sp>
    </p:spTree>
    <p:extLst>
      <p:ext uri="{BB962C8B-B14F-4D97-AF65-F5344CB8AC3E}">
        <p14:creationId xmlns:p14="http://schemas.microsoft.com/office/powerpoint/2010/main" val="27024084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Thank You everyone.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I am open to any questions you may have.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1" i="0" u="none" strike="noStrike" dirty="0">
                <a:solidFill>
                  <a:srgbClr val="000000"/>
                </a:solidFill>
                <a:effectLst/>
                <a:latin typeface="Open Sans"/>
              </a:rPr>
              <a:t>Term Frequency-Inverse Document Frequency Vectorizer</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1" i="0" u="none" strike="noStrike" dirty="0">
              <a:solidFill>
                <a:srgbClr val="000000"/>
              </a:solidFill>
              <a:effectLst/>
              <a:latin typeface="Open Sans"/>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1" i="0" u="none" strike="noStrike" dirty="0">
                <a:solidFill>
                  <a:srgbClr val="000000"/>
                </a:solidFill>
                <a:effectLst/>
                <a:latin typeface="Open Sans"/>
              </a:rPr>
              <a:t>KNN - </a:t>
            </a:r>
            <a:r>
              <a:rPr lang="en-US" sz="3200" b="0" i="0" dirty="0">
                <a:solidFill>
                  <a:srgbClr val="292929"/>
                </a:solidFill>
                <a:effectLst/>
                <a:latin typeface="charter"/>
              </a:rPr>
              <a:t>similar things are near to each other.</a:t>
            </a:r>
            <a:endParaRPr lang="en-US" sz="1800" b="1" i="0" u="none" strike="noStrike" dirty="0">
              <a:solidFill>
                <a:srgbClr val="000000"/>
              </a:solidFill>
              <a:effectLst/>
              <a:latin typeface="Open Sans"/>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1" i="0" u="none" strike="noStrike" dirty="0">
              <a:solidFill>
                <a:srgbClr val="000000"/>
              </a:solidFill>
              <a:effectLst/>
              <a:latin typeface="Open Sans"/>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1" dirty="0"/>
              <a:t>SMOTE</a:t>
            </a:r>
            <a:r>
              <a:rPr lang="en-US" sz="1800" dirty="0"/>
              <a:t> - synthetic minority over sampling technique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3200" b="1" i="0" dirty="0">
                <a:solidFill>
                  <a:srgbClr val="222222"/>
                </a:solidFill>
                <a:effectLst/>
                <a:latin typeface="Roboto"/>
              </a:rPr>
              <a:t>Overfitting</a:t>
            </a:r>
            <a:r>
              <a:rPr lang="en-US" sz="3200" b="0" i="0" dirty="0">
                <a:solidFill>
                  <a:srgbClr val="222222"/>
                </a:solidFill>
                <a:effectLst/>
                <a:latin typeface="Roboto"/>
              </a:rPr>
              <a:t> happens when a model learns the detail and noise in the training data that it negatively impacts the performance of the model on new data. How well the model does on new information</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Precision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number of true positives divided by all positive predictions. Precision is also called Positive Predictive Value. It is a measure of a classifier’s exactness. Low precision indicates a high number of false positives.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Recall</a:t>
            </a:r>
            <a:r>
              <a:rPr lang="en-US" sz="1800" dirty="0">
                <a:effectLst/>
                <a:latin typeface="Calibri" panose="020F0502020204030204" pitchFamily="34" charset="0"/>
                <a:ea typeface="Calibri" panose="020F0502020204030204" pitchFamily="34" charset="0"/>
                <a:cs typeface="Times New Roman" panose="02020603050405020304" pitchFamily="18" charset="0"/>
              </a:rPr>
              <a:t> - the number of true positives divided by the number of positive values in the test data. Recall is also called Sensitivity or the True Positive Rate. It is a measure of a classifier’s completeness. Low recall indicates a high number of false negatives.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r>
              <a:rPr lang="en-US" sz="1800" b="1" dirty="0">
                <a:effectLst/>
                <a:latin typeface="Calibri" panose="020F0502020204030204" pitchFamily="34" charset="0"/>
                <a:ea typeface="Calibri" panose="020F0502020204030204" pitchFamily="34" charset="0"/>
                <a:cs typeface="Times New Roman" panose="02020603050405020304" pitchFamily="18" charset="0"/>
              </a:rPr>
              <a:t>accuracy</a:t>
            </a:r>
            <a:r>
              <a:rPr lang="en-US" sz="1800" dirty="0">
                <a:effectLst/>
                <a:latin typeface="Calibri" panose="020F0502020204030204" pitchFamily="34" charset="0"/>
                <a:ea typeface="Calibri" panose="020F0502020204030204" pitchFamily="34" charset="0"/>
                <a:cs typeface="Times New Roman" panose="02020603050405020304" pitchFamily="18" charset="0"/>
              </a:rPr>
              <a:t> will always predict on the heavier class when imbalanced</a:t>
            </a:r>
          </a:p>
          <a:p>
            <a:pPr marL="0" lvl="0" indent="0" algn="l" rtl="0">
              <a:spcBef>
                <a:spcPts val="0"/>
              </a:spcBef>
              <a:spcAft>
                <a:spcPts val="0"/>
              </a:spcAft>
              <a:buNone/>
            </a:pPr>
            <a:endParaRPr lang="en-US" sz="1800" dirty="0">
              <a:effectLst/>
              <a:latin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1" dirty="0">
                <a:solidFill>
                  <a:srgbClr val="090A0B"/>
                </a:solidFill>
                <a:effectLst/>
                <a:latin typeface="inherit"/>
                <a:ea typeface="Times New Roman" panose="02020603050405020304" pitchFamily="18" charset="0"/>
                <a:cs typeface="Times New Roman" panose="02020603050405020304" pitchFamily="18" charset="0"/>
              </a:rPr>
              <a:t>Sequential Learners</a:t>
            </a:r>
            <a:r>
              <a:rPr lang="en-US" sz="1800" dirty="0">
                <a:solidFill>
                  <a:srgbClr val="313B3F"/>
                </a:solidFill>
                <a:effectLst/>
                <a:latin typeface="inherit"/>
                <a:ea typeface="Times New Roman" panose="02020603050405020304" pitchFamily="18" charset="0"/>
                <a:cs typeface="Times New Roman" panose="02020603050405020304" pitchFamily="18" charset="0"/>
              </a:rPr>
              <a:t>, where different models are generated sequentially, and the mistakes of previous models are learned by their successors. This aims at exploiting the dependency between models by giving the mislabeled examples higher weights (</a:t>
            </a:r>
            <a:r>
              <a:rPr lang="en-US" sz="1800" i="1" dirty="0">
                <a:solidFill>
                  <a:srgbClr val="090A0B"/>
                </a:solidFill>
                <a:effectLst/>
                <a:latin typeface="inherit"/>
                <a:ea typeface="Times New Roman" panose="02020603050405020304" pitchFamily="18" charset="0"/>
                <a:cs typeface="Times New Roman" panose="02020603050405020304" pitchFamily="18" charset="0"/>
              </a:rPr>
              <a:t>e.g. AdaBoost</a:t>
            </a:r>
            <a:r>
              <a:rPr lang="en-US" sz="1800" dirty="0">
                <a:solidFill>
                  <a:srgbClr val="313B3F"/>
                </a:solidFill>
                <a:effectLst/>
                <a:latin typeface="inherit"/>
                <a:ea typeface="Times New Roman" panose="02020603050405020304" pitchFamily="18" charset="0"/>
                <a:cs typeface="Times New Roman" panose="02020603050405020304" pitchFamily="18" charset="0"/>
              </a:rPr>
              <a:t>).</a:t>
            </a:r>
            <a:endParaRPr lang="en-US" sz="1800" dirty="0">
              <a:solidFill>
                <a:srgbClr val="313B3F"/>
              </a:solidFill>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en-US" sz="1800" dirty="0">
              <a:effectLst/>
              <a:latin typeface="Calibri" panose="020F0502020204030204" pitchFamily="34" charset="0"/>
              <a:cs typeface="Times New Roman" panose="02020603050405020304" pitchFamily="18" charset="0"/>
            </a:endParaRPr>
          </a:p>
          <a:p>
            <a:pPr marL="0" lvl="0" indent="0" algn="l" rtl="0">
              <a:spcBef>
                <a:spcPts val="0"/>
              </a:spcBef>
              <a:spcAft>
                <a:spcPts val="0"/>
              </a:spcAft>
              <a:buNone/>
            </a:pPr>
            <a:r>
              <a:rPr lang="en-US" sz="1800" b="1" dirty="0">
                <a:effectLst/>
                <a:latin typeface="Calibri" panose="020F0502020204030204" pitchFamily="34" charset="0"/>
                <a:cs typeface="Times New Roman" panose="02020603050405020304" pitchFamily="18" charset="0"/>
              </a:rPr>
              <a:t>Feature importance </a:t>
            </a:r>
            <a:r>
              <a:rPr lang="en-US" sz="1800" dirty="0">
                <a:effectLst/>
                <a:latin typeface="Calibri" panose="020F0502020204030204" pitchFamily="34" charset="0"/>
                <a:cs typeface="Times New Roman" panose="02020603050405020304" pitchFamily="18" charset="0"/>
              </a:rPr>
              <a:t>– weighted average over each tree in the decision tree of the </a:t>
            </a:r>
            <a:r>
              <a:rPr lang="en-US" sz="1800" dirty="0" err="1">
                <a:effectLst/>
                <a:latin typeface="Calibri" panose="020F0502020204030204" pitchFamily="34" charset="0"/>
                <a:cs typeface="Times New Roman" panose="02020603050405020304" pitchFamily="18" charset="0"/>
              </a:rPr>
              <a:t>adaboost</a:t>
            </a:r>
            <a:r>
              <a:rPr lang="en-US" sz="1800" dirty="0">
                <a:effectLst/>
                <a:latin typeface="Calibri" panose="020F0502020204030204" pitchFamily="34" charset="0"/>
                <a:cs typeface="Times New Roman" panose="02020603050405020304" pitchFamily="18" charset="0"/>
              </a:rPr>
              <a:t> model</a:t>
            </a:r>
          </a:p>
          <a:p>
            <a:pPr marL="0" lvl="0" indent="0" algn="l" rtl="0">
              <a:spcBef>
                <a:spcPts val="0"/>
              </a:spcBef>
              <a:spcAft>
                <a:spcPts val="0"/>
              </a:spcAft>
              <a:buNone/>
            </a:pPr>
            <a:endParaRPr lang="en-US" sz="1800" dirty="0">
              <a:effectLst/>
              <a:latin typeface="Calibri" panose="020F0502020204030204" pitchFamily="34" charset="0"/>
              <a:cs typeface="Times New Roman" panose="02020603050405020304" pitchFamily="18" charset="0"/>
            </a:endParaRPr>
          </a:p>
          <a:p>
            <a:pPr algn="l" fontAlgn="base">
              <a:buFont typeface="Arial" panose="020B0604020202020204" pitchFamily="34" charset="0"/>
              <a:buChar char="•"/>
            </a:pPr>
            <a:r>
              <a:rPr lang="en-US" sz="3200" b="1" i="0" dirty="0">
                <a:solidFill>
                  <a:srgbClr val="555555"/>
                </a:solidFill>
                <a:effectLst/>
                <a:latin typeface="Helvetica Neue"/>
              </a:rPr>
              <a:t>NearMiss-1</a:t>
            </a:r>
            <a:r>
              <a:rPr lang="en-US" sz="3200" b="0" i="0" dirty="0">
                <a:solidFill>
                  <a:srgbClr val="555555"/>
                </a:solidFill>
                <a:effectLst/>
                <a:latin typeface="Helvetica Neue"/>
              </a:rPr>
              <a:t>: Majority class examples with minimum average distance to three closest minority class examples.</a:t>
            </a:r>
          </a:p>
          <a:p>
            <a:pPr algn="l" fontAlgn="base">
              <a:buFont typeface="Arial" panose="020B0604020202020204" pitchFamily="34" charset="0"/>
              <a:buChar char="•"/>
            </a:pPr>
            <a:r>
              <a:rPr lang="en-US" sz="3200" b="1" i="0" dirty="0">
                <a:solidFill>
                  <a:srgbClr val="555555"/>
                </a:solidFill>
                <a:effectLst/>
                <a:latin typeface="Helvetica Neue"/>
              </a:rPr>
              <a:t>NearMiss-2</a:t>
            </a:r>
            <a:r>
              <a:rPr lang="en-US" sz="3200" b="0" i="0" dirty="0">
                <a:solidFill>
                  <a:srgbClr val="555555"/>
                </a:solidFill>
                <a:effectLst/>
                <a:latin typeface="Helvetica Neue"/>
              </a:rPr>
              <a:t>: Majority class examples with minimum average distance to three furthest minority class examples.</a:t>
            </a:r>
          </a:p>
          <a:p>
            <a:pPr algn="l" fontAlgn="base">
              <a:buFont typeface="Arial" panose="020B0604020202020204" pitchFamily="34" charset="0"/>
              <a:buChar char="•"/>
            </a:pPr>
            <a:r>
              <a:rPr lang="en-US" sz="3200" b="1" i="0" dirty="0">
                <a:solidFill>
                  <a:srgbClr val="555555"/>
                </a:solidFill>
                <a:effectLst/>
                <a:latin typeface="Helvetica Neue"/>
              </a:rPr>
              <a:t>NearMiss-3</a:t>
            </a:r>
            <a:r>
              <a:rPr lang="en-US" sz="3200" b="0" i="0" dirty="0">
                <a:solidFill>
                  <a:srgbClr val="555555"/>
                </a:solidFill>
                <a:effectLst/>
                <a:latin typeface="Helvetica Neue"/>
              </a:rPr>
              <a:t>: Majority class examples with minimum distance to each minority class example.</a:t>
            </a:r>
          </a:p>
          <a:p>
            <a:pPr marL="0" lvl="0" indent="0" algn="l" rtl="0">
              <a:spcBef>
                <a:spcPts val="0"/>
              </a:spcBef>
              <a:spcAft>
                <a:spcPts val="0"/>
              </a:spcAft>
              <a:buNone/>
            </a:pPr>
            <a:endParaRPr lang="en-US" sz="1800" dirty="0">
              <a:effectLst/>
              <a:latin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en-US" sz="1800" dirty="0">
              <a:effectLst/>
              <a:latin typeface="Calibri" panose="020F0502020204030204" pitchFamily="34" charset="0"/>
              <a:cs typeface="Times New Roman" panose="02020603050405020304" pitchFamily="18" charset="0"/>
            </a:endParaRPr>
          </a:p>
          <a:p>
            <a:pPr marL="0" marR="0" indent="0" fontAlgn="base">
              <a:lnSpc>
                <a:spcPts val="1560"/>
              </a:lnSpc>
              <a:spcBef>
                <a:spcPts val="600"/>
              </a:spcBef>
              <a:spcAft>
                <a:spcPts val="240"/>
              </a:spcAft>
              <a:buNone/>
            </a:pPr>
            <a:r>
              <a:rPr lang="en-US" sz="1800" b="1" dirty="0">
                <a:solidFill>
                  <a:srgbClr val="090A0B"/>
                </a:solidFill>
                <a:effectLst/>
                <a:latin typeface="Segoe UI" panose="020B0502040204020203" pitchFamily="34" charset="0"/>
                <a:ea typeface="Times New Roman" panose="02020603050405020304" pitchFamily="18" charset="0"/>
                <a:cs typeface="Times New Roman" panose="02020603050405020304" pitchFamily="18" charset="0"/>
              </a:rPr>
              <a:t>Boosting in Ensemble Methods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fontAlgn="base">
              <a:lnSpc>
                <a:spcPct val="107000"/>
              </a:lnSpc>
              <a:spcBef>
                <a:spcPts val="0"/>
              </a:spcBef>
              <a:spcAft>
                <a:spcPts val="0"/>
              </a:spcAft>
              <a:buNone/>
            </a:pPr>
            <a:r>
              <a:rPr lang="en-US" sz="1800" dirty="0">
                <a:solidFill>
                  <a:srgbClr val="313B3F"/>
                </a:solidFill>
                <a:effectLst/>
                <a:latin typeface="Georgia" panose="02040502050405020303" pitchFamily="18" charset="0"/>
                <a:ea typeface="Times New Roman" panose="02020603050405020304" pitchFamily="18" charset="0"/>
                <a:cs typeface="Times New Roman" panose="02020603050405020304" pitchFamily="18" charset="0"/>
              </a:rPr>
              <a:t>Just as humans learn from their mistakes and try not to repeat them further in life, the </a:t>
            </a:r>
            <a:r>
              <a:rPr lang="en-US" sz="1800" b="1" dirty="0">
                <a:solidFill>
                  <a:srgbClr val="090A0B"/>
                </a:solidFill>
                <a:effectLst/>
                <a:latin typeface="inherit"/>
                <a:ea typeface="Times New Roman" panose="02020603050405020304" pitchFamily="18" charset="0"/>
                <a:cs typeface="Times New Roman" panose="02020603050405020304" pitchFamily="18" charset="0"/>
              </a:rPr>
              <a:t>Boosting </a:t>
            </a:r>
            <a:r>
              <a:rPr lang="en-US" sz="1800" dirty="0">
                <a:solidFill>
                  <a:srgbClr val="313B3F"/>
                </a:solidFill>
                <a:effectLst/>
                <a:latin typeface="Georgia" panose="02040502050405020303" pitchFamily="18" charset="0"/>
                <a:ea typeface="Times New Roman" panose="02020603050405020304" pitchFamily="18" charset="0"/>
                <a:cs typeface="Times New Roman" panose="02020603050405020304" pitchFamily="18" charset="0"/>
              </a:rPr>
              <a:t>algorithm tries to build a strong learner (predictive model) from the mistakes of several weaker models. You start by creating a model from the training data. Then, you create a second model from the previous one by trying to reduce the errors from the previous model. Models are added sequentially, each correcting its predecessor, until the training data is predicted perfectly or the maximum number of models have been added.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fontAlgn="base">
              <a:lnSpc>
                <a:spcPct val="107000"/>
              </a:lnSpc>
              <a:spcBef>
                <a:spcPts val="0"/>
              </a:spcBef>
              <a:spcAft>
                <a:spcPts val="1800"/>
              </a:spcAft>
              <a:buNone/>
            </a:pPr>
            <a:r>
              <a:rPr lang="en-US" sz="1800" dirty="0">
                <a:solidFill>
                  <a:srgbClr val="313B3F"/>
                </a:solidFill>
                <a:effectLst/>
                <a:latin typeface="Georgia" panose="02040502050405020303" pitchFamily="18" charset="0"/>
                <a:ea typeface="Times New Roman" panose="02020603050405020304" pitchFamily="18" charset="0"/>
                <a:cs typeface="Times New Roman" panose="02020603050405020304" pitchFamily="18" charset="0"/>
              </a:rPr>
              <a:t>Boosting basically tries to reduce the bias error which arises when models are not able to identify relevant trends in the data. This happens by evaluating the difference between the predicted value and the actual value.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dirty="0"/>
          </a:p>
        </p:txBody>
      </p:sp>
    </p:spTree>
    <p:extLst>
      <p:ext uri="{BB962C8B-B14F-4D97-AF65-F5344CB8AC3E}">
        <p14:creationId xmlns:p14="http://schemas.microsoft.com/office/powerpoint/2010/main" val="1444799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a:p>
            <a:pPr marL="0" lvl="0" indent="0" algn="l" rtl="0">
              <a:spcBef>
                <a:spcPts val="0"/>
              </a:spcBef>
              <a:spcAft>
                <a:spcPts val="0"/>
              </a:spcAft>
              <a:buNone/>
            </a:pPr>
            <a:r>
              <a:rPr lang="en-US" dirty="0"/>
              <a:t>My name is Arink Bertrand,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 am a Data Scientist and</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Today I will walk you through my data journey in predicting song skips based on Lyric Content</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847934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lgn="l">
              <a:buNone/>
            </a:pPr>
            <a:r>
              <a:rPr lang="en-US" sz="2800" b="0" i="0" dirty="0">
                <a:solidFill>
                  <a:srgbClr val="24292E"/>
                </a:solidFill>
                <a:effectLst/>
                <a:latin typeface="-apple-system"/>
              </a:rPr>
              <a:t>When listening to music, one of the main things that WILL make me skip a song is if the artist sings their own name in the track.</a:t>
            </a:r>
          </a:p>
          <a:p>
            <a:pPr marL="139700" indent="0" algn="l">
              <a:buNone/>
            </a:pPr>
            <a:endParaRPr lang="en-US" sz="2800" b="0" i="0" dirty="0">
              <a:solidFill>
                <a:srgbClr val="24292E"/>
              </a:solidFill>
              <a:effectLst/>
              <a:latin typeface="-apple-system"/>
            </a:endParaRPr>
          </a:p>
          <a:p>
            <a:pPr marL="139700" indent="0" algn="l">
              <a:buNone/>
            </a:pPr>
            <a:r>
              <a:rPr lang="en-US" sz="2800" b="0" i="0" dirty="0">
                <a:solidFill>
                  <a:srgbClr val="24292E"/>
                </a:solidFill>
                <a:effectLst/>
                <a:latin typeface="-apple-system"/>
              </a:rPr>
              <a:t>Searching online I noticed that I am not the only one who cringes when hearing this. SNL has an entire skit on artists self-announcing before the songs even begin.</a:t>
            </a:r>
          </a:p>
          <a:p>
            <a:pPr marL="139700" indent="0" algn="l">
              <a:buNone/>
            </a:pPr>
            <a:endParaRPr lang="en-US" sz="2800" b="0" i="0" dirty="0">
              <a:solidFill>
                <a:srgbClr val="24292E"/>
              </a:solidFill>
              <a:effectLst/>
              <a:latin typeface="-apple-system"/>
            </a:endParaRPr>
          </a:p>
          <a:p>
            <a:pPr marL="139700" indent="0" algn="l">
              <a:buNone/>
            </a:pPr>
            <a:r>
              <a:rPr lang="en-US" sz="2800" b="0" i="0" dirty="0">
                <a:solidFill>
                  <a:srgbClr val="24292E"/>
                </a:solidFill>
                <a:effectLst/>
                <a:latin typeface="-apple-system"/>
              </a:rPr>
              <a:t>Jason Derulo is one of these artists who has done it so much that someone decided to make a 57 minute long compilation video of Jason Derulo singing his own name.</a:t>
            </a:r>
          </a:p>
          <a:p>
            <a:pPr marL="139700" indent="0" algn="l">
              <a:buNone/>
            </a:pPr>
            <a:endParaRPr lang="en-US" sz="2800" b="0" i="0" dirty="0">
              <a:solidFill>
                <a:srgbClr val="24292E"/>
              </a:solidFill>
              <a:effectLst/>
              <a:latin typeface="-apple-system"/>
            </a:endParaRPr>
          </a:p>
          <a:p>
            <a:pPr marL="139700" indent="0" algn="l">
              <a:buNone/>
            </a:pPr>
            <a:r>
              <a:rPr lang="en-US" sz="2800" b="0" i="0" dirty="0">
                <a:solidFill>
                  <a:srgbClr val="24292E"/>
                </a:solidFill>
                <a:effectLst/>
                <a:latin typeface="-apple-system"/>
              </a:rPr>
              <a:t>Ultimately it would be nice if streaming services such as Spotify would get better insight into why a user skips a song.</a:t>
            </a:r>
          </a:p>
          <a:p>
            <a:pPr marL="139700" indent="0" algn="l">
              <a:buNone/>
            </a:pPr>
            <a:endParaRPr lang="en-US" sz="2800" b="0" i="0" dirty="0">
              <a:solidFill>
                <a:srgbClr val="24292E"/>
              </a:solidFill>
              <a:effectLst/>
              <a:latin typeface="-apple-system"/>
            </a:endParaRPr>
          </a:p>
          <a:p>
            <a:pPr marL="139700" indent="0" algn="l">
              <a:buNone/>
            </a:pPr>
            <a:r>
              <a:rPr lang="en-US" sz="2800" b="0" i="0" dirty="0">
                <a:solidFill>
                  <a:srgbClr val="24292E"/>
                </a:solidFill>
                <a:effectLst/>
                <a:latin typeface="-apple-system"/>
              </a:rPr>
              <a:t>In my case they would detect that I skip songs when the artist decides to self announce.</a:t>
            </a:r>
          </a:p>
          <a:p>
            <a:pPr marL="139700" indent="0" algn="l">
              <a:buNone/>
            </a:pPr>
            <a:endParaRPr lang="en-US" sz="2800" b="0" i="0" dirty="0">
              <a:solidFill>
                <a:srgbClr val="24292E"/>
              </a:solidFill>
              <a:effectLst/>
              <a:latin typeface="-apple-system"/>
            </a:endParaRPr>
          </a:p>
          <a:p>
            <a:pPr marL="139700" indent="0" algn="l">
              <a:buNone/>
            </a:pPr>
            <a:r>
              <a:rPr lang="en-US" sz="2800" b="0" i="0" dirty="0">
                <a:solidFill>
                  <a:srgbClr val="24292E"/>
                </a:solidFill>
                <a:effectLst/>
                <a:latin typeface="-apple-system"/>
              </a:rPr>
              <a:t>with this information, they could leave out specific tracks when they suggest a playlist to their users.</a:t>
            </a:r>
          </a:p>
          <a:p>
            <a:pPr marL="139700" indent="0" algn="l">
              <a:buNone/>
            </a:pPr>
            <a:endParaRPr lang="en-US" b="0" i="0" dirty="0">
              <a:solidFill>
                <a:srgbClr val="24292E"/>
              </a:solidFill>
              <a:effectLst/>
              <a:latin typeface="-apple-system"/>
            </a:endParaRPr>
          </a:p>
          <a:p>
            <a:pPr marL="139700" indent="0" algn="l">
              <a:buNone/>
            </a:pPr>
            <a:endParaRPr lang="en-US" b="0" i="0" dirty="0">
              <a:solidFill>
                <a:srgbClr val="24292E"/>
              </a:solidFill>
              <a:effectLst/>
              <a:latin typeface="-apple-system"/>
            </a:endParaRP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Initially, I wanted to use a dataset provided by Spotify to Crowd AI for their Skip Prediction Challenge.</a:t>
            </a:r>
          </a:p>
          <a:p>
            <a:pPr marL="0" lvl="0" indent="0" algn="l" rtl="0">
              <a:spcBef>
                <a:spcPts val="0"/>
              </a:spcBef>
              <a:spcAft>
                <a:spcPts val="0"/>
              </a:spcAft>
              <a:buNone/>
            </a:pPr>
            <a:r>
              <a:rPr lang="en-US" dirty="0"/>
              <a:t>However, this dataset did not have any track or artist identifiable information.</a:t>
            </a:r>
          </a:p>
          <a:p>
            <a:pPr marL="0" lvl="0" indent="0" algn="l" rtl="0">
              <a:spcBef>
                <a:spcPts val="0"/>
              </a:spcBef>
              <a:spcAft>
                <a:spcPts val="0"/>
              </a:spcAft>
              <a:buNone/>
            </a:pPr>
            <a:r>
              <a:rPr lang="en-US" dirty="0"/>
              <a:t>Once I retrieved the lyrics for those tracks, I wanted to see how much artist self-announcement  factored  into Spotify user skip </a:t>
            </a:r>
            <a:r>
              <a:rPr lang="en-US" dirty="0" err="1"/>
              <a:t>behaviour</a:t>
            </a:r>
            <a:r>
              <a:rPr lang="en-US" dirty="0"/>
              <a: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Since this dataset did not have any identifiable information, I decided to pull all tracks from playlists created by Spotify. </a:t>
            </a:r>
          </a:p>
          <a:p>
            <a:pPr marL="0" lvl="0" indent="0" algn="l" rtl="0">
              <a:spcBef>
                <a:spcPts val="0"/>
              </a:spcBef>
              <a:spcAft>
                <a:spcPts val="0"/>
              </a:spcAft>
              <a:buNone/>
            </a:pPr>
            <a:r>
              <a:rPr lang="en-US" dirty="0"/>
              <a:t>With the tracks in hand I was able to retrieve the artist name, song titles, and other audio features such as the acoustics, duration, and danceability of the songs.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 then compared my gathered data’s duration column to the Challenge dataset to see if there were any matches. Of the 145k rows that I had gathered, there were only 6k that matched the Challenge dataset. Realizing that this number would continue to decrease as I matched additional columns, I decided to pivot my project to a more personal playlist.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Using the Spotify and Genius API I made a list of 128 artists and gathered approximately 100 tracks with lyrics from each artist. The artists were a mix of those that I knew self announced and others that I liked.</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lgn="l">
              <a:buNone/>
            </a:pPr>
            <a:r>
              <a:rPr lang="en-US" b="0" i="0" dirty="0">
                <a:solidFill>
                  <a:srgbClr val="24292E"/>
                </a:solidFill>
                <a:effectLst/>
                <a:latin typeface="-apple-system"/>
              </a:rPr>
              <a:t>Because I requested 100 tracks from each artist, I ended up getting some duplicates. After Genius iterated though songs for the artist, it attempted to fill the requirements with Remixes or different 'versions', but the lyrics were still the same.</a:t>
            </a:r>
          </a:p>
          <a:p>
            <a:pPr marL="139700" indent="0" algn="l">
              <a:buNone/>
            </a:pPr>
            <a:endParaRPr lang="en-US" b="0" i="0" dirty="0">
              <a:solidFill>
                <a:srgbClr val="24292E"/>
              </a:solidFill>
              <a:effectLst/>
              <a:latin typeface="-apple-system"/>
            </a:endParaRPr>
          </a:p>
          <a:p>
            <a:pPr marL="139700" indent="0" algn="l">
              <a:buNone/>
            </a:pPr>
            <a:r>
              <a:rPr lang="en-US" b="0" i="0" dirty="0">
                <a:solidFill>
                  <a:srgbClr val="24292E"/>
                </a:solidFill>
                <a:effectLst/>
                <a:latin typeface="-apple-system"/>
              </a:rPr>
              <a:t>Other categories that were dropped, were songs that were instrumental, which contain no lyrics, this was true for electronic artists like Diplo and MGMT, as well as Christina Perri who has done lullaby music in the past.</a:t>
            </a:r>
          </a:p>
          <a:p>
            <a:pPr marL="139700" indent="0" algn="l">
              <a:buNone/>
            </a:pPr>
            <a:endParaRPr lang="en-US" b="0" i="0" dirty="0">
              <a:solidFill>
                <a:srgbClr val="24292E"/>
              </a:solidFill>
              <a:effectLst/>
              <a:latin typeface="-apple-system"/>
            </a:endParaRPr>
          </a:p>
          <a:p>
            <a:pPr marL="139700" indent="0" algn="l">
              <a:buNone/>
            </a:pPr>
            <a:r>
              <a:rPr lang="en-US" b="0" i="0" dirty="0">
                <a:solidFill>
                  <a:srgbClr val="24292E"/>
                </a:solidFill>
                <a:effectLst/>
                <a:latin typeface="-apple-system"/>
              </a:rPr>
              <a:t>Next, I moved on to string cleaning, removing line breaks and </a:t>
            </a:r>
            <a:r>
              <a:rPr lang="en-US" b="0" i="0" dirty="0" err="1">
                <a:solidFill>
                  <a:srgbClr val="24292E"/>
                </a:solidFill>
                <a:effectLst/>
                <a:latin typeface="-apple-system"/>
              </a:rPr>
              <a:t>unicode</a:t>
            </a:r>
            <a:r>
              <a:rPr lang="en-US" b="0" i="0" dirty="0">
                <a:solidFill>
                  <a:srgbClr val="24292E"/>
                </a:solidFill>
                <a:effectLst/>
                <a:latin typeface="-apple-system"/>
              </a:rPr>
              <a:t> as well as chorus and intro tags.</a:t>
            </a:r>
          </a:p>
          <a:p>
            <a:pPr marL="139700" indent="0" algn="l">
              <a:buNone/>
            </a:pPr>
            <a:r>
              <a:rPr lang="en-US" b="0" i="0" dirty="0">
                <a:solidFill>
                  <a:srgbClr val="24292E"/>
                </a:solidFill>
                <a:effectLst/>
                <a:latin typeface="-apple-system"/>
              </a:rPr>
              <a:t>These were especially important because it listed which artist would sing which part and would therefore throw off my target creation and models.</a:t>
            </a:r>
          </a:p>
          <a:p>
            <a:pPr marL="139700" indent="0" algn="l">
              <a:buNone/>
            </a:pPr>
            <a:endParaRPr lang="en-US" b="0" i="0" dirty="0">
              <a:solidFill>
                <a:srgbClr val="24292E"/>
              </a:solidFill>
              <a:effectLst/>
              <a:latin typeface="-apple-system"/>
            </a:endParaRPr>
          </a:p>
          <a:p>
            <a:pPr marL="139700" indent="0" algn="l">
              <a:buNone/>
            </a:pPr>
            <a:r>
              <a:rPr lang="en-US" b="0" i="0" dirty="0">
                <a:solidFill>
                  <a:srgbClr val="24292E"/>
                </a:solidFill>
                <a:effectLst/>
                <a:latin typeface="-apple-system"/>
              </a:rPr>
              <a:t>I also needed to create an alias column because artists such as Pitbull would call themselves Mr. Worldwide or Mr. 305</a:t>
            </a:r>
          </a:p>
          <a:p>
            <a:pPr marL="139700" indent="0" algn="l">
              <a:buNone/>
            </a:pPr>
            <a:endParaRPr lang="en-US" b="0" i="0" dirty="0">
              <a:solidFill>
                <a:srgbClr val="24292E"/>
              </a:solidFill>
              <a:effectLst/>
              <a:latin typeface="-apple-system"/>
            </a:endParaRPr>
          </a:p>
          <a:p>
            <a:pPr marL="139700" indent="0" algn="l">
              <a:buNone/>
            </a:pPr>
            <a:r>
              <a:rPr lang="en-US" b="0" i="0" dirty="0">
                <a:solidFill>
                  <a:srgbClr val="24292E"/>
                </a:solidFill>
                <a:effectLst/>
                <a:latin typeface="-apple-system"/>
              </a:rPr>
              <a:t>To create a target column I would iterate through the lyrics column, and check if any of the values in the Artist, Featured Artist or Aliases columns were in the lyrics, if true the target would be set to 1 if not then 0.</a:t>
            </a:r>
          </a:p>
        </p:txBody>
      </p:sp>
    </p:spTree>
    <p:extLst>
      <p:ext uri="{BB962C8B-B14F-4D97-AF65-F5344CB8AC3E}">
        <p14:creationId xmlns:p14="http://schemas.microsoft.com/office/powerpoint/2010/main" val="14396600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the explicit tracks breakdown in my dataset.  Even though there were higher counts of non-explicit content in my dataset, I skipped 1466 explicit content and only 689 non-explicit content based on my target conditions.</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An overview of all artists and their song breakdown.</a:t>
            </a:r>
          </a:p>
          <a:p>
            <a:pPr marL="139700" indent="0">
              <a:buNone/>
            </a:pPr>
            <a:r>
              <a:rPr lang="en-US" dirty="0"/>
              <a:t>21 Savage has 72 songs that I would skip and 28 that I would not. </a:t>
            </a:r>
          </a:p>
          <a:p>
            <a:pPr marL="139700" indent="0">
              <a:buNone/>
            </a:pPr>
            <a:endParaRPr lang="en-US" dirty="0"/>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Out of 100 songs, Shakira had 6 where she or a featured artist sang their name.</a:t>
            </a:r>
          </a:p>
          <a:p>
            <a:pPr marL="139700" indent="0">
              <a:buNone/>
            </a:pPr>
            <a:endParaRPr lang="en-US" dirty="0"/>
          </a:p>
          <a:p>
            <a:pPr marL="139700" indent="0">
              <a:buNone/>
            </a:pPr>
            <a:r>
              <a:rPr lang="en-US" dirty="0"/>
              <a:t>Surprisingly, Jason Derulo who was the main artist I could think of that I would skip songs based on this specific trait of singing their own name, only has 21 songs that I would skip and 77 that I would not.</a:t>
            </a:r>
          </a:p>
          <a:p>
            <a:pPr marL="139700" indent="0">
              <a:buNone/>
            </a:pPr>
            <a:r>
              <a:rPr lang="en-US" dirty="0"/>
              <a:t>This however makes sense, because in 2015 he said that he had outgrown singing his name, and just recently started doing it again, because ‘he missed it’. </a:t>
            </a:r>
          </a:p>
          <a:p>
            <a:pPr marL="139700" indent="0">
              <a:buNone/>
            </a:pPr>
            <a:endParaRPr lang="en-US" dirty="0"/>
          </a:p>
          <a:p>
            <a:pPr marL="139700" indent="0">
              <a:buNone/>
            </a:pPr>
            <a:r>
              <a:rPr lang="en-US" dirty="0"/>
              <a:t>Of course one artist that would never let me down is Rick Astley who has a total of 97 songs and none of them worth skipping.</a:t>
            </a:r>
          </a:p>
        </p:txBody>
      </p:sp>
    </p:spTree>
    <p:extLst>
      <p:ext uri="{BB962C8B-B14F-4D97-AF65-F5344CB8AC3E}">
        <p14:creationId xmlns:p14="http://schemas.microsoft.com/office/powerpoint/2010/main" val="40010021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The songs in my dataset ranged from release years 1963 to 2020. A left-skewed distribution of songs, leaning heavier, on the modern artists.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first occurrence of an artist using their moniker within my gathered data is in 1984 by </a:t>
            </a:r>
            <a:r>
              <a:rPr lang="en-US" b="0" i="0" dirty="0">
                <a:solidFill>
                  <a:srgbClr val="000000"/>
                </a:solidFill>
                <a:effectLst/>
                <a:latin typeface="Helvetica Neue"/>
              </a:rPr>
              <a:t>“Weird Al” Yankovic in ‘I Lost on Jeopardy’, although it was really Don Pardo who said Weird Al’s name as the announce for Jeopardy.</a:t>
            </a:r>
          </a:p>
          <a:p>
            <a:pPr marL="0" lvl="0" indent="0" algn="l" rtl="0">
              <a:spcBef>
                <a:spcPts val="0"/>
              </a:spcBef>
              <a:spcAft>
                <a:spcPts val="0"/>
              </a:spcAft>
              <a:buNone/>
            </a:pPr>
            <a:r>
              <a:rPr lang="en-US" b="0" i="0" dirty="0">
                <a:solidFill>
                  <a:srgbClr val="000000"/>
                </a:solidFill>
                <a:effectLst/>
                <a:latin typeface="Helvetica Neue"/>
              </a:rPr>
              <a:t>Following that it was 2Pac and Sublime in 1991.</a:t>
            </a:r>
          </a:p>
          <a:p>
            <a:pPr marL="0" lvl="0" indent="0" algn="l" rtl="0">
              <a:spcBef>
                <a:spcPts val="0"/>
              </a:spcBef>
              <a:spcAft>
                <a:spcPts val="0"/>
              </a:spcAft>
              <a:buNone/>
            </a:pPr>
            <a:endParaRPr lang="en-US" b="0" i="0" dirty="0">
              <a:solidFill>
                <a:srgbClr val="000000"/>
              </a:solidFill>
              <a:effectLst/>
              <a:latin typeface="Helvetica Neue"/>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0584924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I used Count Vectorizer as my transformer on my lyrics column to get the most common words out of my corpus.</a:t>
            </a:r>
          </a:p>
          <a:p>
            <a:pPr marL="139700" indent="0">
              <a:buNone/>
            </a:pPr>
            <a:r>
              <a:rPr lang="en-US" dirty="0"/>
              <a:t>This helps me determine what additional words I may want to add to the stop words dictionary for Natural Language Processing.</a:t>
            </a:r>
          </a:p>
          <a:p>
            <a:pPr marL="139700" indent="0">
              <a:buNone/>
            </a:pPr>
            <a:endParaRPr lang="en-US" dirty="0"/>
          </a:p>
          <a:p>
            <a:pPr marL="139700" indent="0">
              <a:buNone/>
            </a:pPr>
            <a:r>
              <a:rPr lang="en-US" dirty="0"/>
              <a:t>Based on these words, I left my stop words in the Count Vectorizer to the English dictionary, however I decided to mask some words, in my pre-processing steps. </a:t>
            </a:r>
          </a:p>
        </p:txBody>
      </p:sp>
    </p:spTree>
    <p:extLst>
      <p:ext uri="{BB962C8B-B14F-4D97-AF65-F5344CB8AC3E}">
        <p14:creationId xmlns:p14="http://schemas.microsoft.com/office/powerpoint/2010/main" val="19753952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rot="10800000">
            <a:off x="6904227" y="249339"/>
            <a:ext cx="2034302" cy="2271600"/>
            <a:chOff x="208025" y="2621275"/>
            <a:chExt cx="2034302" cy="2271600"/>
          </a:xfrm>
        </p:grpSpPr>
        <p:sp>
          <p:nvSpPr>
            <p:cNvPr id="11" name="Google Shape;11;p2"/>
            <p:cNvSpPr/>
            <p:nvPr/>
          </p:nvSpPr>
          <p:spPr>
            <a:xfrm rot="-5400000" flipH="1">
              <a:off x="89375" y="2739925"/>
              <a:ext cx="2271600" cy="2034300"/>
            </a:xfrm>
            <a:prstGeom prst="parallelogram">
              <a:avLst>
                <a:gd name="adj" fmla="val 22770"/>
              </a:avLst>
            </a:pr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617527" y="4047646"/>
              <a:ext cx="1624800" cy="380700"/>
            </a:xfrm>
            <a:prstGeom prst="rtTriangle">
              <a:avLst/>
            </a:prstGeom>
            <a:gradFill>
              <a:gsLst>
                <a:gs pos="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3;p2"/>
          <p:cNvGrpSpPr/>
          <p:nvPr/>
        </p:nvGrpSpPr>
        <p:grpSpPr>
          <a:xfrm>
            <a:off x="208025" y="2621275"/>
            <a:ext cx="2034302" cy="2271600"/>
            <a:chOff x="208025" y="2621275"/>
            <a:chExt cx="2034302" cy="2271600"/>
          </a:xfrm>
        </p:grpSpPr>
        <p:sp>
          <p:nvSpPr>
            <p:cNvPr id="14" name="Google Shape;14;p2"/>
            <p:cNvSpPr/>
            <p:nvPr/>
          </p:nvSpPr>
          <p:spPr>
            <a:xfrm rot="-5400000" flipH="1">
              <a:off x="89375" y="2739925"/>
              <a:ext cx="2271600" cy="2034300"/>
            </a:xfrm>
            <a:prstGeom prst="parallelogram">
              <a:avLst>
                <a:gd name="adj" fmla="val 22770"/>
              </a:avLst>
            </a:prstGeom>
            <a:gradFill>
              <a:gsLst>
                <a:gs pos="0">
                  <a:schemeClr val="accent1"/>
                </a:gs>
                <a:gs pos="2900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617527" y="4047646"/>
              <a:ext cx="1624800" cy="380700"/>
            </a:xfrm>
            <a:prstGeom prst="rtTriangle">
              <a:avLst/>
            </a:prstGeom>
            <a:gradFill>
              <a:gsLst>
                <a:gs pos="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rot="10800000" flipH="1">
            <a:off x="624300" y="1092075"/>
            <a:ext cx="7895400" cy="2959200"/>
          </a:xfrm>
          <a:prstGeom prst="rect">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txBox="1">
            <a:spLocks noGrp="1"/>
          </p:cNvSpPr>
          <p:nvPr>
            <p:ph type="ctrTitle"/>
          </p:nvPr>
        </p:nvSpPr>
        <p:spPr>
          <a:xfrm>
            <a:off x="1101000" y="1738825"/>
            <a:ext cx="6942000" cy="1665900"/>
          </a:xfrm>
          <a:prstGeom prst="rect">
            <a:avLst/>
          </a:prstGeom>
        </p:spPr>
        <p:txBody>
          <a:bodyPr spcFirstLastPara="1" wrap="square" lIns="0" tIns="0" rIns="0" bIns="0"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8"/>
        <p:cNvGrpSpPr/>
        <p:nvPr/>
      </p:nvGrpSpPr>
      <p:grpSpPr>
        <a:xfrm>
          <a:off x="0" y="0"/>
          <a:ext cx="0" cy="0"/>
          <a:chOff x="0" y="0"/>
          <a:chExt cx="0" cy="0"/>
        </a:xfrm>
      </p:grpSpPr>
      <p:grpSp>
        <p:nvGrpSpPr>
          <p:cNvPr id="19" name="Google Shape;19;p3"/>
          <p:cNvGrpSpPr/>
          <p:nvPr/>
        </p:nvGrpSpPr>
        <p:grpSpPr>
          <a:xfrm rot="-5400000">
            <a:off x="1362062" y="3581043"/>
            <a:ext cx="866125" cy="1369504"/>
            <a:chOff x="-262307" y="2765255"/>
            <a:chExt cx="2504700" cy="1770300"/>
          </a:xfrm>
        </p:grpSpPr>
        <p:sp>
          <p:nvSpPr>
            <p:cNvPr id="20" name="Google Shape;20;p3"/>
            <p:cNvSpPr/>
            <p:nvPr/>
          </p:nvSpPr>
          <p:spPr>
            <a:xfrm rot="-5400000" flipH="1">
              <a:off x="104893" y="2398055"/>
              <a:ext cx="1770300" cy="2504700"/>
            </a:xfrm>
            <a:prstGeom prst="parallelogram">
              <a:avLst>
                <a:gd name="adj" fmla="val 9167"/>
              </a:avLst>
            </a:prstGeom>
            <a:gradFill>
              <a:gsLst>
                <a:gs pos="0">
                  <a:schemeClr val="accent1"/>
                </a:gs>
                <a:gs pos="2900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10800000">
              <a:off x="617527" y="4047646"/>
              <a:ext cx="1624800" cy="380700"/>
            </a:xfrm>
            <a:prstGeom prst="rtTriangle">
              <a:avLst/>
            </a:prstGeom>
            <a:gradFill>
              <a:gsLst>
                <a:gs pos="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3"/>
          <p:cNvSpPr/>
          <p:nvPr/>
        </p:nvSpPr>
        <p:spPr>
          <a:xfrm rot="10800000" flipH="1">
            <a:off x="630975" y="0"/>
            <a:ext cx="1472100" cy="4383900"/>
          </a:xfrm>
          <a:prstGeom prst="rect">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ctrTitle"/>
          </p:nvPr>
        </p:nvSpPr>
        <p:spPr>
          <a:xfrm>
            <a:off x="2444650" y="1581025"/>
            <a:ext cx="5733300" cy="6744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4" name="Google Shape;24;p3"/>
          <p:cNvSpPr txBox="1">
            <a:spLocks noGrp="1"/>
          </p:cNvSpPr>
          <p:nvPr>
            <p:ph type="subTitle" idx="1"/>
          </p:nvPr>
        </p:nvSpPr>
        <p:spPr>
          <a:xfrm>
            <a:off x="2444650" y="2276025"/>
            <a:ext cx="5733300" cy="374700"/>
          </a:xfrm>
          <a:prstGeom prst="rect">
            <a:avLst/>
          </a:prstGeom>
        </p:spPr>
        <p:txBody>
          <a:bodyPr spcFirstLastPara="1" wrap="square" lIns="0" tIns="0" rIns="0" bIns="0" anchor="t" anchorCtr="0">
            <a:noAutofit/>
          </a:bodyPr>
          <a:lstStyle>
            <a:lvl1pPr lvl="0" rtl="0">
              <a:spcBef>
                <a:spcPts val="0"/>
              </a:spcBef>
              <a:spcAft>
                <a:spcPts val="0"/>
              </a:spcAft>
              <a:buSzPts val="2400"/>
              <a:buNone/>
              <a:defRPr>
                <a:solidFill>
                  <a:schemeClr val="accent1"/>
                </a:solidFill>
              </a:defRPr>
            </a:lvl1pPr>
            <a:lvl2pPr lvl="1" rtl="0">
              <a:spcBef>
                <a:spcPts val="0"/>
              </a:spcBef>
              <a:spcAft>
                <a:spcPts val="0"/>
              </a:spcAft>
              <a:buSzPts val="3000"/>
              <a:buNone/>
              <a:defRPr sz="3000">
                <a:solidFill>
                  <a:schemeClr val="accent1"/>
                </a:solidFill>
              </a:defRPr>
            </a:lvl2pPr>
            <a:lvl3pPr lvl="2" rtl="0">
              <a:spcBef>
                <a:spcPts val="0"/>
              </a:spcBef>
              <a:spcAft>
                <a:spcPts val="0"/>
              </a:spcAft>
              <a:buSzPts val="3000"/>
              <a:buNone/>
              <a:defRPr sz="3000">
                <a:solidFill>
                  <a:schemeClr val="accent1"/>
                </a:solidFill>
              </a:defRPr>
            </a:lvl3pPr>
            <a:lvl4pPr lvl="3" rtl="0">
              <a:spcBef>
                <a:spcPts val="0"/>
              </a:spcBef>
              <a:spcAft>
                <a:spcPts val="0"/>
              </a:spcAft>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53"/>
        <p:cNvGrpSpPr/>
        <p:nvPr/>
      </p:nvGrpSpPr>
      <p:grpSpPr>
        <a:xfrm>
          <a:off x="0" y="0"/>
          <a:ext cx="0" cy="0"/>
          <a:chOff x="0" y="0"/>
          <a:chExt cx="0" cy="0"/>
        </a:xfrm>
      </p:grpSpPr>
      <p:sp>
        <p:nvSpPr>
          <p:cNvPr id="54" name="Google Shape;54;p6"/>
          <p:cNvSpPr/>
          <p:nvPr/>
        </p:nvSpPr>
        <p:spPr>
          <a:xfrm rot="-5400000" flipH="1">
            <a:off x="112050" y="481364"/>
            <a:ext cx="977700" cy="1201800"/>
          </a:xfrm>
          <a:prstGeom prst="parallelogram">
            <a:avLst>
              <a:gd name="adj" fmla="val 10943"/>
            </a:avLst>
          </a:prstGeom>
          <a:gradFill>
            <a:gsLst>
              <a:gs pos="0">
                <a:schemeClr val="accent1"/>
              </a:gs>
              <a:gs pos="2900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p:nvPr/>
        </p:nvSpPr>
        <p:spPr>
          <a:xfrm rot="10800000">
            <a:off x="278209" y="1169850"/>
            <a:ext cx="927900" cy="2979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6"/>
          <p:cNvGrpSpPr/>
          <p:nvPr/>
        </p:nvGrpSpPr>
        <p:grpSpPr>
          <a:xfrm>
            <a:off x="284659" y="277661"/>
            <a:ext cx="7532717" cy="895903"/>
            <a:chOff x="0" y="266575"/>
            <a:chExt cx="6046490" cy="1687200"/>
          </a:xfrm>
        </p:grpSpPr>
        <p:sp>
          <p:nvSpPr>
            <p:cNvPr id="57" name="Google Shape;57;p6"/>
            <p:cNvSpPr/>
            <p:nvPr/>
          </p:nvSpPr>
          <p:spPr>
            <a:xfrm rot="10800000" flipH="1">
              <a:off x="0" y="266575"/>
              <a:ext cx="5867700" cy="1687200"/>
            </a:xfrm>
            <a:prstGeom prst="rect">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rot="10800000">
              <a:off x="5864390" y="266658"/>
              <a:ext cx="182100" cy="1684500"/>
            </a:xfrm>
            <a:prstGeom prst="triangle">
              <a:avLst>
                <a:gd name="adj" fmla="val 100000"/>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6"/>
          <p:cNvGrpSpPr/>
          <p:nvPr/>
        </p:nvGrpSpPr>
        <p:grpSpPr>
          <a:xfrm rot="10800000" flipH="1">
            <a:off x="8543953" y="4243733"/>
            <a:ext cx="600055" cy="374899"/>
            <a:chOff x="5211448" y="3165393"/>
            <a:chExt cx="1477967" cy="784800"/>
          </a:xfrm>
        </p:grpSpPr>
        <p:sp>
          <p:nvSpPr>
            <p:cNvPr id="60" name="Google Shape;60;p6"/>
            <p:cNvSpPr/>
            <p:nvPr/>
          </p:nvSpPr>
          <p:spPr>
            <a:xfrm rot="-5400000" flipH="1">
              <a:off x="5558565" y="2819343"/>
              <a:ext cx="784800" cy="1476900"/>
            </a:xfrm>
            <a:prstGeom prst="triangle">
              <a:avLst>
                <a:gd name="adj" fmla="val 50000"/>
              </a:avLst>
            </a:prstGeom>
            <a:gradFill>
              <a:gsLst>
                <a:gs pos="0">
                  <a:schemeClr val="accent1"/>
                </a:gs>
                <a:gs pos="100000">
                  <a:schemeClr val="accen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10800000" flipH="1">
              <a:off x="5211448" y="3169975"/>
              <a:ext cx="1477800" cy="3897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6"/>
          <p:cNvGrpSpPr/>
          <p:nvPr/>
        </p:nvGrpSpPr>
        <p:grpSpPr>
          <a:xfrm flipH="1">
            <a:off x="8385351" y="4612318"/>
            <a:ext cx="758573" cy="531131"/>
            <a:chOff x="0" y="266575"/>
            <a:chExt cx="7503194" cy="1687200"/>
          </a:xfrm>
        </p:grpSpPr>
        <p:sp>
          <p:nvSpPr>
            <p:cNvPr id="63" name="Google Shape;63;p6"/>
            <p:cNvSpPr/>
            <p:nvPr/>
          </p:nvSpPr>
          <p:spPr>
            <a:xfrm rot="10800000" flipH="1">
              <a:off x="0" y="266575"/>
              <a:ext cx="5867700" cy="1687200"/>
            </a:xfrm>
            <a:prstGeom prst="rect">
              <a:avLst/>
            </a:prstGeom>
            <a:gradFill>
              <a:gsLst>
                <a:gs pos="0">
                  <a:schemeClr val="accent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rot="10800000">
              <a:off x="5808794" y="266660"/>
              <a:ext cx="1694400" cy="1684500"/>
            </a:xfrm>
            <a:prstGeom prst="triangle">
              <a:avLst>
                <a:gd name="adj" fmla="val 100000"/>
              </a:avLst>
            </a:prstGeom>
            <a:gradFill>
              <a:gsLst>
                <a:gs pos="0">
                  <a:schemeClr val="accent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6"/>
          <p:cNvSpPr txBox="1">
            <a:spLocks noGrp="1"/>
          </p:cNvSpPr>
          <p:nvPr>
            <p:ph type="title"/>
          </p:nvPr>
        </p:nvSpPr>
        <p:spPr>
          <a:xfrm>
            <a:off x="533400" y="277650"/>
            <a:ext cx="6840600" cy="895800"/>
          </a:xfrm>
          <a:prstGeom prst="rect">
            <a:avLst/>
          </a:prstGeom>
        </p:spPr>
        <p:txBody>
          <a:bodyPr spcFirstLastPara="1" wrap="square" lIns="0" tIns="0" rIns="0" bIns="0" anchor="ctr"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66" name="Google Shape;66;p6"/>
          <p:cNvSpPr txBox="1">
            <a:spLocks noGrp="1"/>
          </p:cNvSpPr>
          <p:nvPr>
            <p:ph type="body" idx="1"/>
          </p:nvPr>
        </p:nvSpPr>
        <p:spPr>
          <a:xfrm>
            <a:off x="1206100" y="1706200"/>
            <a:ext cx="3336900" cy="30648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67" name="Google Shape;67;p6"/>
          <p:cNvSpPr txBox="1">
            <a:spLocks noGrp="1"/>
          </p:cNvSpPr>
          <p:nvPr>
            <p:ph type="body" idx="2"/>
          </p:nvPr>
        </p:nvSpPr>
        <p:spPr>
          <a:xfrm>
            <a:off x="4896145" y="1706200"/>
            <a:ext cx="3336900" cy="30648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68" name="Google Shape;68;p6"/>
          <p:cNvSpPr txBox="1">
            <a:spLocks noGrp="1"/>
          </p:cNvSpPr>
          <p:nvPr>
            <p:ph type="sldNum" idx="12"/>
          </p:nvPr>
        </p:nvSpPr>
        <p:spPr>
          <a:xfrm>
            <a:off x="8543950" y="4612325"/>
            <a:ext cx="485400" cy="5310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8"/>
          <p:cNvSpPr/>
          <p:nvPr/>
        </p:nvSpPr>
        <p:spPr>
          <a:xfrm rot="-5400000" flipH="1">
            <a:off x="112050" y="481364"/>
            <a:ext cx="977700" cy="1201800"/>
          </a:xfrm>
          <a:prstGeom prst="parallelogram">
            <a:avLst>
              <a:gd name="adj" fmla="val 10943"/>
            </a:avLst>
          </a:prstGeom>
          <a:gradFill>
            <a:gsLst>
              <a:gs pos="0">
                <a:schemeClr val="accent1"/>
              </a:gs>
              <a:gs pos="2900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10800000">
            <a:off x="278209" y="1169850"/>
            <a:ext cx="927900" cy="2979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 name="Google Shape;89;p8"/>
          <p:cNvGrpSpPr/>
          <p:nvPr/>
        </p:nvGrpSpPr>
        <p:grpSpPr>
          <a:xfrm>
            <a:off x="284659" y="277661"/>
            <a:ext cx="7532717" cy="895903"/>
            <a:chOff x="0" y="266575"/>
            <a:chExt cx="6046490" cy="1687200"/>
          </a:xfrm>
        </p:grpSpPr>
        <p:sp>
          <p:nvSpPr>
            <p:cNvPr id="90" name="Google Shape;90;p8"/>
            <p:cNvSpPr/>
            <p:nvPr/>
          </p:nvSpPr>
          <p:spPr>
            <a:xfrm rot="10800000" flipH="1">
              <a:off x="0" y="266575"/>
              <a:ext cx="5867700" cy="1687200"/>
            </a:xfrm>
            <a:prstGeom prst="rect">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rot="10800000">
              <a:off x="5864390" y="266658"/>
              <a:ext cx="182100" cy="1684500"/>
            </a:xfrm>
            <a:prstGeom prst="triangle">
              <a:avLst>
                <a:gd name="adj" fmla="val 100000"/>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8"/>
          <p:cNvGrpSpPr/>
          <p:nvPr/>
        </p:nvGrpSpPr>
        <p:grpSpPr>
          <a:xfrm rot="10800000" flipH="1">
            <a:off x="8543953" y="4243733"/>
            <a:ext cx="600055" cy="374899"/>
            <a:chOff x="5211448" y="3165393"/>
            <a:chExt cx="1477967" cy="784800"/>
          </a:xfrm>
        </p:grpSpPr>
        <p:sp>
          <p:nvSpPr>
            <p:cNvPr id="93" name="Google Shape;93;p8"/>
            <p:cNvSpPr/>
            <p:nvPr/>
          </p:nvSpPr>
          <p:spPr>
            <a:xfrm rot="-5400000" flipH="1">
              <a:off x="5558565" y="2819343"/>
              <a:ext cx="784800" cy="1476900"/>
            </a:xfrm>
            <a:prstGeom prst="triangle">
              <a:avLst>
                <a:gd name="adj" fmla="val 50000"/>
              </a:avLst>
            </a:prstGeom>
            <a:gradFill>
              <a:gsLst>
                <a:gs pos="0">
                  <a:schemeClr val="accent1"/>
                </a:gs>
                <a:gs pos="100000">
                  <a:schemeClr val="accen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8"/>
            <p:cNvSpPr/>
            <p:nvPr/>
          </p:nvSpPr>
          <p:spPr>
            <a:xfrm rot="10800000" flipH="1">
              <a:off x="5211448" y="3169975"/>
              <a:ext cx="1477800" cy="3897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8"/>
          <p:cNvGrpSpPr/>
          <p:nvPr/>
        </p:nvGrpSpPr>
        <p:grpSpPr>
          <a:xfrm flipH="1">
            <a:off x="8385351" y="4612318"/>
            <a:ext cx="758573" cy="531131"/>
            <a:chOff x="0" y="266575"/>
            <a:chExt cx="7503194" cy="1687200"/>
          </a:xfrm>
        </p:grpSpPr>
        <p:sp>
          <p:nvSpPr>
            <p:cNvPr id="96" name="Google Shape;96;p8"/>
            <p:cNvSpPr/>
            <p:nvPr/>
          </p:nvSpPr>
          <p:spPr>
            <a:xfrm rot="10800000" flipH="1">
              <a:off x="0" y="266575"/>
              <a:ext cx="5867700" cy="1687200"/>
            </a:xfrm>
            <a:prstGeom prst="rect">
              <a:avLst/>
            </a:prstGeom>
            <a:gradFill>
              <a:gsLst>
                <a:gs pos="0">
                  <a:schemeClr val="accent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rot="10800000">
              <a:off x="5808794" y="266660"/>
              <a:ext cx="1694400" cy="1684500"/>
            </a:xfrm>
            <a:prstGeom prst="triangle">
              <a:avLst>
                <a:gd name="adj" fmla="val 100000"/>
              </a:avLst>
            </a:prstGeom>
            <a:gradFill>
              <a:gsLst>
                <a:gs pos="0">
                  <a:schemeClr val="accent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8"/>
          <p:cNvSpPr txBox="1">
            <a:spLocks noGrp="1"/>
          </p:cNvSpPr>
          <p:nvPr>
            <p:ph type="title"/>
          </p:nvPr>
        </p:nvSpPr>
        <p:spPr>
          <a:xfrm>
            <a:off x="533400" y="277650"/>
            <a:ext cx="6840600" cy="895800"/>
          </a:xfrm>
          <a:prstGeom prst="rect">
            <a:avLst/>
          </a:prstGeom>
        </p:spPr>
        <p:txBody>
          <a:bodyPr spcFirstLastPara="1" wrap="square" lIns="0" tIns="0" rIns="0" bIns="0" anchor="ctr"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99" name="Google Shape;99;p8"/>
          <p:cNvSpPr txBox="1">
            <a:spLocks noGrp="1"/>
          </p:cNvSpPr>
          <p:nvPr>
            <p:ph type="sldNum" idx="12"/>
          </p:nvPr>
        </p:nvSpPr>
        <p:spPr>
          <a:xfrm>
            <a:off x="8543950" y="4612325"/>
            <a:ext cx="485400" cy="5310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0"/>
        <p:cNvGrpSpPr/>
        <p:nvPr/>
      </p:nvGrpSpPr>
      <p:grpSpPr>
        <a:xfrm>
          <a:off x="0" y="0"/>
          <a:ext cx="0" cy="0"/>
          <a:chOff x="0" y="0"/>
          <a:chExt cx="0" cy="0"/>
        </a:xfrm>
      </p:grpSpPr>
      <p:sp>
        <p:nvSpPr>
          <p:cNvPr id="101" name="Google Shape;101;p9"/>
          <p:cNvSpPr/>
          <p:nvPr/>
        </p:nvSpPr>
        <p:spPr>
          <a:xfrm rot="5400000">
            <a:off x="8234561" y="4139455"/>
            <a:ext cx="617100" cy="1201800"/>
          </a:xfrm>
          <a:prstGeom prst="parallelogram">
            <a:avLst>
              <a:gd name="adj" fmla="val 10943"/>
            </a:avLst>
          </a:prstGeom>
          <a:gradFill>
            <a:gsLst>
              <a:gs pos="0">
                <a:schemeClr val="accent1"/>
              </a:gs>
              <a:gs pos="2900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rot="10800000" flipH="1">
            <a:off x="7937900" y="4795467"/>
            <a:ext cx="927900" cy="1881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p:nvPr/>
        </p:nvSpPr>
        <p:spPr>
          <a:xfrm rot="-5400000" flipH="1">
            <a:off x="292350" y="4139455"/>
            <a:ext cx="617100" cy="1201800"/>
          </a:xfrm>
          <a:prstGeom prst="parallelogram">
            <a:avLst>
              <a:gd name="adj" fmla="val 10943"/>
            </a:avLst>
          </a:prstGeom>
          <a:gradFill>
            <a:gsLst>
              <a:gs pos="0">
                <a:schemeClr val="accent1"/>
              </a:gs>
              <a:gs pos="2900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rot="10800000">
            <a:off x="278211" y="4795467"/>
            <a:ext cx="927900" cy="1881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rot="10800000" flipH="1">
            <a:off x="281975" y="4232425"/>
            <a:ext cx="8580000" cy="565500"/>
          </a:xfrm>
          <a:prstGeom prst="rect">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txBox="1">
            <a:spLocks noGrp="1"/>
          </p:cNvSpPr>
          <p:nvPr>
            <p:ph type="body" idx="1"/>
          </p:nvPr>
        </p:nvSpPr>
        <p:spPr>
          <a:xfrm>
            <a:off x="282000" y="4232425"/>
            <a:ext cx="8580000" cy="565500"/>
          </a:xfrm>
          <a:prstGeom prst="rect">
            <a:avLst/>
          </a:prstGeom>
        </p:spPr>
        <p:txBody>
          <a:bodyPr spcFirstLastPara="1" wrap="square" lIns="0" tIns="0" rIns="0" bIns="0" anchor="ctr" anchorCtr="0">
            <a:noAutofit/>
          </a:bodyPr>
          <a:lstStyle>
            <a:lvl1pPr marL="457200" lvl="0" indent="-228600" algn="ctr">
              <a:spcBef>
                <a:spcPts val="360"/>
              </a:spcBef>
              <a:spcAft>
                <a:spcPts val="0"/>
              </a:spcAft>
              <a:buSzPts val="1600"/>
              <a:buNone/>
              <a:defRPr sz="1600"/>
            </a:lvl1pPr>
          </a:lstStyle>
          <a:p>
            <a:endParaRPr/>
          </a:p>
        </p:txBody>
      </p:sp>
      <p:sp>
        <p:nvSpPr>
          <p:cNvPr id="107" name="Google Shape;107;p9"/>
          <p:cNvSpPr txBox="1">
            <a:spLocks noGrp="1"/>
          </p:cNvSpPr>
          <p:nvPr>
            <p:ph type="sldNum" idx="12"/>
          </p:nvPr>
        </p:nvSpPr>
        <p:spPr>
          <a:xfrm>
            <a:off x="4327150" y="4797925"/>
            <a:ext cx="485400" cy="345300"/>
          </a:xfrm>
          <a:prstGeom prst="rect">
            <a:avLst/>
          </a:prstGeom>
        </p:spPr>
        <p:txBody>
          <a:bodyPr spcFirstLastPara="1" wrap="square" lIns="0" tIns="0" rIns="0" bIns="0" anchor="ctr" anchorCtr="0">
            <a:noAutofit/>
          </a:bodyPr>
          <a:lstStyle>
            <a:lvl1pPr lvl="0" algn="ctr">
              <a:buNone/>
              <a:defRPr>
                <a:solidFill>
                  <a:schemeClr val="accent2"/>
                </a:solidFill>
              </a:defRPr>
            </a:lvl1pPr>
            <a:lvl2pPr lvl="1" algn="ctr">
              <a:buNone/>
              <a:defRPr>
                <a:solidFill>
                  <a:schemeClr val="accent2"/>
                </a:solidFill>
              </a:defRPr>
            </a:lvl2pPr>
            <a:lvl3pPr lvl="2" algn="ctr">
              <a:buNone/>
              <a:defRPr>
                <a:solidFill>
                  <a:schemeClr val="accent2"/>
                </a:solidFill>
              </a:defRPr>
            </a:lvl3pPr>
            <a:lvl4pPr lvl="3" algn="ctr">
              <a:buNone/>
              <a:defRPr>
                <a:solidFill>
                  <a:schemeClr val="accent2"/>
                </a:solidFill>
              </a:defRPr>
            </a:lvl4pPr>
            <a:lvl5pPr lvl="4" algn="ctr">
              <a:buNone/>
              <a:defRPr>
                <a:solidFill>
                  <a:schemeClr val="accent2"/>
                </a:solidFill>
              </a:defRPr>
            </a:lvl5pPr>
            <a:lvl6pPr lvl="5" algn="ctr">
              <a:buNone/>
              <a:defRPr>
                <a:solidFill>
                  <a:schemeClr val="accent2"/>
                </a:solidFill>
              </a:defRPr>
            </a:lvl6pPr>
            <a:lvl7pPr lvl="6" algn="ctr">
              <a:buNone/>
              <a:defRPr>
                <a:solidFill>
                  <a:schemeClr val="accent2"/>
                </a:solidFill>
              </a:defRPr>
            </a:lvl7pPr>
            <a:lvl8pPr lvl="7" algn="ctr">
              <a:buNone/>
              <a:defRPr>
                <a:solidFill>
                  <a:schemeClr val="accent2"/>
                </a:solidFill>
              </a:defRPr>
            </a:lvl8pPr>
            <a:lvl9pPr lvl="8" algn="ctr">
              <a:buNone/>
              <a:defRPr>
                <a:solidFill>
                  <a:schemeClr val="accent2"/>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8"/>
        <p:cNvGrpSpPr/>
        <p:nvPr/>
      </p:nvGrpSpPr>
      <p:grpSpPr>
        <a:xfrm>
          <a:off x="0" y="0"/>
          <a:ext cx="0" cy="0"/>
          <a:chOff x="0" y="0"/>
          <a:chExt cx="0" cy="0"/>
        </a:xfrm>
      </p:grpSpPr>
      <p:grpSp>
        <p:nvGrpSpPr>
          <p:cNvPr id="109" name="Google Shape;109;p10"/>
          <p:cNvGrpSpPr/>
          <p:nvPr/>
        </p:nvGrpSpPr>
        <p:grpSpPr>
          <a:xfrm rot="10800000" flipH="1">
            <a:off x="8543953" y="4243733"/>
            <a:ext cx="600055" cy="374899"/>
            <a:chOff x="5211448" y="3165393"/>
            <a:chExt cx="1477967" cy="784800"/>
          </a:xfrm>
        </p:grpSpPr>
        <p:sp>
          <p:nvSpPr>
            <p:cNvPr id="110" name="Google Shape;110;p10"/>
            <p:cNvSpPr/>
            <p:nvPr/>
          </p:nvSpPr>
          <p:spPr>
            <a:xfrm rot="-5400000" flipH="1">
              <a:off x="5558565" y="2819343"/>
              <a:ext cx="784800" cy="1476900"/>
            </a:xfrm>
            <a:prstGeom prst="triangle">
              <a:avLst>
                <a:gd name="adj" fmla="val 50000"/>
              </a:avLst>
            </a:prstGeom>
            <a:gradFill>
              <a:gsLst>
                <a:gs pos="0">
                  <a:schemeClr val="accent1"/>
                </a:gs>
                <a:gs pos="100000">
                  <a:schemeClr val="accen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0"/>
            <p:cNvSpPr/>
            <p:nvPr/>
          </p:nvSpPr>
          <p:spPr>
            <a:xfrm rot="10800000" flipH="1">
              <a:off x="5211448" y="3169975"/>
              <a:ext cx="1477800" cy="3897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10"/>
          <p:cNvGrpSpPr/>
          <p:nvPr/>
        </p:nvGrpSpPr>
        <p:grpSpPr>
          <a:xfrm flipH="1">
            <a:off x="8385351" y="4612318"/>
            <a:ext cx="758573" cy="531131"/>
            <a:chOff x="0" y="266575"/>
            <a:chExt cx="7503194" cy="1687200"/>
          </a:xfrm>
        </p:grpSpPr>
        <p:sp>
          <p:nvSpPr>
            <p:cNvPr id="113" name="Google Shape;113;p10"/>
            <p:cNvSpPr/>
            <p:nvPr/>
          </p:nvSpPr>
          <p:spPr>
            <a:xfrm rot="10800000" flipH="1">
              <a:off x="0" y="266575"/>
              <a:ext cx="5867700" cy="1687200"/>
            </a:xfrm>
            <a:prstGeom prst="rect">
              <a:avLst/>
            </a:prstGeom>
            <a:gradFill>
              <a:gsLst>
                <a:gs pos="0">
                  <a:schemeClr val="accent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0"/>
            <p:cNvSpPr/>
            <p:nvPr/>
          </p:nvSpPr>
          <p:spPr>
            <a:xfrm rot="10800000">
              <a:off x="5808794" y="266660"/>
              <a:ext cx="1694400" cy="1684500"/>
            </a:xfrm>
            <a:prstGeom prst="triangle">
              <a:avLst>
                <a:gd name="adj" fmla="val 100000"/>
              </a:avLst>
            </a:prstGeom>
            <a:gradFill>
              <a:gsLst>
                <a:gs pos="0">
                  <a:schemeClr val="accent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0"/>
          <p:cNvSpPr txBox="1">
            <a:spLocks noGrp="1"/>
          </p:cNvSpPr>
          <p:nvPr>
            <p:ph type="sldNum" idx="12"/>
          </p:nvPr>
        </p:nvSpPr>
        <p:spPr>
          <a:xfrm>
            <a:off x="8543950" y="4612325"/>
            <a:ext cx="485400" cy="5310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16" name="Google Shape;116;p10"/>
          <p:cNvGrpSpPr/>
          <p:nvPr/>
        </p:nvGrpSpPr>
        <p:grpSpPr>
          <a:xfrm flipH="1">
            <a:off x="1" y="524824"/>
            <a:ext cx="600055" cy="374899"/>
            <a:chOff x="5211448" y="3165393"/>
            <a:chExt cx="1477967" cy="784800"/>
          </a:xfrm>
        </p:grpSpPr>
        <p:sp>
          <p:nvSpPr>
            <p:cNvPr id="117" name="Google Shape;117;p10"/>
            <p:cNvSpPr/>
            <p:nvPr/>
          </p:nvSpPr>
          <p:spPr>
            <a:xfrm rot="-5400000" flipH="1">
              <a:off x="5558565" y="2819343"/>
              <a:ext cx="784800" cy="1476900"/>
            </a:xfrm>
            <a:prstGeom prst="triangle">
              <a:avLst>
                <a:gd name="adj" fmla="val 50000"/>
              </a:avLst>
            </a:prstGeom>
            <a:gradFill>
              <a:gsLst>
                <a:gs pos="0">
                  <a:schemeClr val="accent1"/>
                </a:gs>
                <a:gs pos="100000">
                  <a:schemeClr val="accen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0"/>
            <p:cNvSpPr/>
            <p:nvPr/>
          </p:nvSpPr>
          <p:spPr>
            <a:xfrm rot="10800000" flipH="1">
              <a:off x="5211448" y="3169975"/>
              <a:ext cx="1477800" cy="3897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10"/>
          <p:cNvGrpSpPr/>
          <p:nvPr/>
        </p:nvGrpSpPr>
        <p:grpSpPr>
          <a:xfrm rot="10800000" flipH="1">
            <a:off x="84" y="8"/>
            <a:ext cx="758573" cy="531131"/>
            <a:chOff x="0" y="266575"/>
            <a:chExt cx="7503194" cy="1687200"/>
          </a:xfrm>
        </p:grpSpPr>
        <p:sp>
          <p:nvSpPr>
            <p:cNvPr id="120" name="Google Shape;120;p10"/>
            <p:cNvSpPr/>
            <p:nvPr/>
          </p:nvSpPr>
          <p:spPr>
            <a:xfrm rot="10800000" flipH="1">
              <a:off x="0" y="266575"/>
              <a:ext cx="5867700" cy="1687200"/>
            </a:xfrm>
            <a:prstGeom prst="rect">
              <a:avLst/>
            </a:prstGeom>
            <a:gradFill>
              <a:gsLst>
                <a:gs pos="0">
                  <a:schemeClr val="accent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0"/>
            <p:cNvSpPr/>
            <p:nvPr/>
          </p:nvSpPr>
          <p:spPr>
            <a:xfrm rot="10800000">
              <a:off x="5808794" y="266660"/>
              <a:ext cx="1694400" cy="1684500"/>
            </a:xfrm>
            <a:prstGeom prst="triangle">
              <a:avLst>
                <a:gd name="adj" fmla="val 100000"/>
              </a:avLst>
            </a:prstGeom>
            <a:gradFill>
              <a:gsLst>
                <a:gs pos="0">
                  <a:schemeClr val="accent1"/>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flip="none" rotWithShape="1">
          <a:gsLst>
            <a:gs pos="0">
              <a:srgbClr val="4F5876"/>
            </a:gs>
            <a:gs pos="100000">
              <a:srgbClr val="1D1F25"/>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33400" y="277650"/>
            <a:ext cx="6840600" cy="895800"/>
          </a:xfrm>
          <a:prstGeom prst="rect">
            <a:avLst/>
          </a:prstGeom>
          <a:noFill/>
          <a:ln>
            <a:noFill/>
          </a:ln>
          <a:effectLst>
            <a:outerShdw blurRad="28575" dist="9525" dir="5400000" algn="bl" rotWithShape="0">
              <a:schemeClr val="dk1">
                <a:alpha val="15000"/>
              </a:schemeClr>
            </a:outerShdw>
          </a:effectLst>
        </p:spPr>
        <p:txBody>
          <a:bodyPr spcFirstLastPara="1" wrap="square" lIns="0" tIns="0" rIns="0" bIns="0" anchor="ctr" anchorCtr="0">
            <a:noAutofit/>
          </a:bodyPr>
          <a:lstStyle>
            <a:lvl1pPr lvl="0">
              <a:lnSpc>
                <a:spcPct val="90000"/>
              </a:lnSpc>
              <a:spcBef>
                <a:spcPts val="0"/>
              </a:spcBef>
              <a:spcAft>
                <a:spcPts val="0"/>
              </a:spcAft>
              <a:buClr>
                <a:schemeClr val="lt1"/>
              </a:buClr>
              <a:buSzPts val="3200"/>
              <a:buFont typeface="Encode Sans Semi Condensed SemiBold"/>
              <a:buNone/>
              <a:defRPr sz="3200">
                <a:solidFill>
                  <a:schemeClr val="lt1"/>
                </a:solidFill>
                <a:latin typeface="Encode Sans Semi Condensed SemiBold"/>
                <a:ea typeface="Encode Sans Semi Condensed SemiBold"/>
                <a:cs typeface="Encode Sans Semi Condensed SemiBold"/>
                <a:sym typeface="Encode Sans Semi Condensed SemiBold"/>
              </a:defRPr>
            </a:lvl1pPr>
            <a:lvl2pPr lvl="1">
              <a:lnSpc>
                <a:spcPct val="90000"/>
              </a:lnSpc>
              <a:spcBef>
                <a:spcPts val="0"/>
              </a:spcBef>
              <a:spcAft>
                <a:spcPts val="0"/>
              </a:spcAft>
              <a:buClr>
                <a:schemeClr val="lt1"/>
              </a:buClr>
              <a:buSzPts val="3200"/>
              <a:buFont typeface="Encode Sans Semi Condensed SemiBold"/>
              <a:buNone/>
              <a:defRPr sz="3200">
                <a:solidFill>
                  <a:schemeClr val="lt1"/>
                </a:solidFill>
                <a:latin typeface="Encode Sans Semi Condensed SemiBold"/>
                <a:ea typeface="Encode Sans Semi Condensed SemiBold"/>
                <a:cs typeface="Encode Sans Semi Condensed SemiBold"/>
                <a:sym typeface="Encode Sans Semi Condensed SemiBold"/>
              </a:defRPr>
            </a:lvl2pPr>
            <a:lvl3pPr lvl="2">
              <a:lnSpc>
                <a:spcPct val="90000"/>
              </a:lnSpc>
              <a:spcBef>
                <a:spcPts val="0"/>
              </a:spcBef>
              <a:spcAft>
                <a:spcPts val="0"/>
              </a:spcAft>
              <a:buClr>
                <a:schemeClr val="lt1"/>
              </a:buClr>
              <a:buSzPts val="3200"/>
              <a:buFont typeface="Encode Sans Semi Condensed SemiBold"/>
              <a:buNone/>
              <a:defRPr sz="3200">
                <a:solidFill>
                  <a:schemeClr val="lt1"/>
                </a:solidFill>
                <a:latin typeface="Encode Sans Semi Condensed SemiBold"/>
                <a:ea typeface="Encode Sans Semi Condensed SemiBold"/>
                <a:cs typeface="Encode Sans Semi Condensed SemiBold"/>
                <a:sym typeface="Encode Sans Semi Condensed SemiBold"/>
              </a:defRPr>
            </a:lvl3pPr>
            <a:lvl4pPr lvl="3">
              <a:lnSpc>
                <a:spcPct val="90000"/>
              </a:lnSpc>
              <a:spcBef>
                <a:spcPts val="0"/>
              </a:spcBef>
              <a:spcAft>
                <a:spcPts val="0"/>
              </a:spcAft>
              <a:buClr>
                <a:schemeClr val="lt1"/>
              </a:buClr>
              <a:buSzPts val="3200"/>
              <a:buFont typeface="Encode Sans Semi Condensed SemiBold"/>
              <a:buNone/>
              <a:defRPr sz="3200">
                <a:solidFill>
                  <a:schemeClr val="lt1"/>
                </a:solidFill>
                <a:latin typeface="Encode Sans Semi Condensed SemiBold"/>
                <a:ea typeface="Encode Sans Semi Condensed SemiBold"/>
                <a:cs typeface="Encode Sans Semi Condensed SemiBold"/>
                <a:sym typeface="Encode Sans Semi Condensed SemiBold"/>
              </a:defRPr>
            </a:lvl4pPr>
            <a:lvl5pPr lvl="4">
              <a:lnSpc>
                <a:spcPct val="90000"/>
              </a:lnSpc>
              <a:spcBef>
                <a:spcPts val="0"/>
              </a:spcBef>
              <a:spcAft>
                <a:spcPts val="0"/>
              </a:spcAft>
              <a:buClr>
                <a:schemeClr val="lt1"/>
              </a:buClr>
              <a:buSzPts val="3200"/>
              <a:buFont typeface="Encode Sans Semi Condensed SemiBold"/>
              <a:buNone/>
              <a:defRPr sz="3200">
                <a:solidFill>
                  <a:schemeClr val="lt1"/>
                </a:solidFill>
                <a:latin typeface="Encode Sans Semi Condensed SemiBold"/>
                <a:ea typeface="Encode Sans Semi Condensed SemiBold"/>
                <a:cs typeface="Encode Sans Semi Condensed SemiBold"/>
                <a:sym typeface="Encode Sans Semi Condensed SemiBold"/>
              </a:defRPr>
            </a:lvl5pPr>
            <a:lvl6pPr lvl="5">
              <a:lnSpc>
                <a:spcPct val="90000"/>
              </a:lnSpc>
              <a:spcBef>
                <a:spcPts val="0"/>
              </a:spcBef>
              <a:spcAft>
                <a:spcPts val="0"/>
              </a:spcAft>
              <a:buClr>
                <a:schemeClr val="lt1"/>
              </a:buClr>
              <a:buSzPts val="3200"/>
              <a:buFont typeface="Encode Sans Semi Condensed SemiBold"/>
              <a:buNone/>
              <a:defRPr sz="3200">
                <a:solidFill>
                  <a:schemeClr val="lt1"/>
                </a:solidFill>
                <a:latin typeface="Encode Sans Semi Condensed SemiBold"/>
                <a:ea typeface="Encode Sans Semi Condensed SemiBold"/>
                <a:cs typeface="Encode Sans Semi Condensed SemiBold"/>
                <a:sym typeface="Encode Sans Semi Condensed SemiBold"/>
              </a:defRPr>
            </a:lvl6pPr>
            <a:lvl7pPr lvl="6">
              <a:lnSpc>
                <a:spcPct val="90000"/>
              </a:lnSpc>
              <a:spcBef>
                <a:spcPts val="0"/>
              </a:spcBef>
              <a:spcAft>
                <a:spcPts val="0"/>
              </a:spcAft>
              <a:buClr>
                <a:schemeClr val="lt1"/>
              </a:buClr>
              <a:buSzPts val="3200"/>
              <a:buFont typeface="Encode Sans Semi Condensed SemiBold"/>
              <a:buNone/>
              <a:defRPr sz="3200">
                <a:solidFill>
                  <a:schemeClr val="lt1"/>
                </a:solidFill>
                <a:latin typeface="Encode Sans Semi Condensed SemiBold"/>
                <a:ea typeface="Encode Sans Semi Condensed SemiBold"/>
                <a:cs typeface="Encode Sans Semi Condensed SemiBold"/>
                <a:sym typeface="Encode Sans Semi Condensed SemiBold"/>
              </a:defRPr>
            </a:lvl7pPr>
            <a:lvl8pPr lvl="7">
              <a:lnSpc>
                <a:spcPct val="90000"/>
              </a:lnSpc>
              <a:spcBef>
                <a:spcPts val="0"/>
              </a:spcBef>
              <a:spcAft>
                <a:spcPts val="0"/>
              </a:spcAft>
              <a:buClr>
                <a:schemeClr val="lt1"/>
              </a:buClr>
              <a:buSzPts val="3200"/>
              <a:buFont typeface="Encode Sans Semi Condensed SemiBold"/>
              <a:buNone/>
              <a:defRPr sz="3200">
                <a:solidFill>
                  <a:schemeClr val="lt1"/>
                </a:solidFill>
                <a:latin typeface="Encode Sans Semi Condensed SemiBold"/>
                <a:ea typeface="Encode Sans Semi Condensed SemiBold"/>
                <a:cs typeface="Encode Sans Semi Condensed SemiBold"/>
                <a:sym typeface="Encode Sans Semi Condensed SemiBold"/>
              </a:defRPr>
            </a:lvl8pPr>
            <a:lvl9pPr lvl="8">
              <a:lnSpc>
                <a:spcPct val="90000"/>
              </a:lnSpc>
              <a:spcBef>
                <a:spcPts val="0"/>
              </a:spcBef>
              <a:spcAft>
                <a:spcPts val="0"/>
              </a:spcAft>
              <a:buClr>
                <a:schemeClr val="lt1"/>
              </a:buClr>
              <a:buSzPts val="3200"/>
              <a:buFont typeface="Encode Sans Semi Condensed SemiBold"/>
              <a:buNone/>
              <a:defRPr sz="3200">
                <a:solidFill>
                  <a:schemeClr val="lt1"/>
                </a:solidFill>
                <a:latin typeface="Encode Sans Semi Condensed SemiBold"/>
                <a:ea typeface="Encode Sans Semi Condensed SemiBold"/>
                <a:cs typeface="Encode Sans Semi Condensed SemiBold"/>
                <a:sym typeface="Encode Sans Semi Condensed SemiBold"/>
              </a:defRPr>
            </a:lvl9pPr>
          </a:lstStyle>
          <a:p>
            <a:endParaRPr/>
          </a:p>
        </p:txBody>
      </p:sp>
      <p:sp>
        <p:nvSpPr>
          <p:cNvPr id="7" name="Google Shape;7;p1"/>
          <p:cNvSpPr txBox="1">
            <a:spLocks noGrp="1"/>
          </p:cNvSpPr>
          <p:nvPr>
            <p:ph type="body" idx="1"/>
          </p:nvPr>
        </p:nvSpPr>
        <p:spPr>
          <a:xfrm>
            <a:off x="1470125" y="1553800"/>
            <a:ext cx="6915300" cy="3064800"/>
          </a:xfrm>
          <a:prstGeom prst="rect">
            <a:avLst/>
          </a:prstGeom>
          <a:noFill/>
          <a:ln>
            <a:noFill/>
          </a:ln>
        </p:spPr>
        <p:txBody>
          <a:bodyPr spcFirstLastPara="1" wrap="square" lIns="0" tIns="0" rIns="0" bIns="0" anchor="t" anchorCtr="0">
            <a:noAutofit/>
          </a:bodyPr>
          <a:lstStyle>
            <a:lvl1pPr marL="457200" lvl="0" indent="-381000">
              <a:lnSpc>
                <a:spcPct val="115000"/>
              </a:lnSpc>
              <a:spcBef>
                <a:spcPts val="600"/>
              </a:spcBef>
              <a:spcAft>
                <a:spcPts val="0"/>
              </a:spcAft>
              <a:buClr>
                <a:schemeClr val="accent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1pPr>
            <a:lvl2pPr marL="914400" lvl="1" indent="-317500">
              <a:lnSpc>
                <a:spcPct val="115000"/>
              </a:lnSpc>
              <a:spcBef>
                <a:spcPts val="0"/>
              </a:spcBef>
              <a:spcAft>
                <a:spcPts val="0"/>
              </a:spcAft>
              <a:buClr>
                <a:schemeClr val="accent1"/>
              </a:buClr>
              <a:buSzPts val="1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2pPr>
            <a:lvl3pPr marL="1371600" lvl="2" indent="-317500">
              <a:lnSpc>
                <a:spcPct val="115000"/>
              </a:lnSpc>
              <a:spcBef>
                <a:spcPts val="0"/>
              </a:spcBef>
              <a:spcAft>
                <a:spcPts val="0"/>
              </a:spcAft>
              <a:buClr>
                <a:schemeClr val="accent1"/>
              </a:buClr>
              <a:buSzPts val="1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3pPr>
            <a:lvl4pPr marL="1828800" lvl="3" indent="-317500">
              <a:lnSpc>
                <a:spcPct val="115000"/>
              </a:lnSpc>
              <a:spcBef>
                <a:spcPts val="0"/>
              </a:spcBef>
              <a:spcAft>
                <a:spcPts val="0"/>
              </a:spcAft>
              <a:buClr>
                <a:schemeClr val="accent1"/>
              </a:buClr>
              <a:buSzPts val="1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4pPr>
            <a:lvl5pPr marL="2286000" lvl="4" indent="-381000">
              <a:lnSpc>
                <a:spcPct val="115000"/>
              </a:lnSpc>
              <a:spcBef>
                <a:spcPts val="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5pPr>
            <a:lvl6pPr marL="2743200" lvl="5" indent="-381000">
              <a:lnSpc>
                <a:spcPct val="115000"/>
              </a:lnSpc>
              <a:spcBef>
                <a:spcPts val="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6pPr>
            <a:lvl7pPr marL="3200400" lvl="6" indent="-381000">
              <a:lnSpc>
                <a:spcPct val="115000"/>
              </a:lnSpc>
              <a:spcBef>
                <a:spcPts val="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7pPr>
            <a:lvl8pPr marL="3657600" lvl="7" indent="-381000">
              <a:lnSpc>
                <a:spcPct val="115000"/>
              </a:lnSpc>
              <a:spcBef>
                <a:spcPts val="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8pPr>
            <a:lvl9pPr marL="4114800" lvl="8" indent="-381000">
              <a:lnSpc>
                <a:spcPct val="115000"/>
              </a:lnSpc>
              <a:spcBef>
                <a:spcPts val="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9pPr>
          </a:lstStyle>
          <a:p>
            <a:endParaRPr/>
          </a:p>
        </p:txBody>
      </p:sp>
      <p:sp>
        <p:nvSpPr>
          <p:cNvPr id="8" name="Google Shape;8;p1"/>
          <p:cNvSpPr txBox="1">
            <a:spLocks noGrp="1"/>
          </p:cNvSpPr>
          <p:nvPr>
            <p:ph type="sldNum" idx="12"/>
          </p:nvPr>
        </p:nvSpPr>
        <p:spPr>
          <a:xfrm>
            <a:off x="8543950" y="4612325"/>
            <a:ext cx="485400" cy="531000"/>
          </a:xfrm>
          <a:prstGeom prst="rect">
            <a:avLst/>
          </a:prstGeom>
          <a:noFill/>
          <a:ln>
            <a:noFill/>
          </a:ln>
        </p:spPr>
        <p:txBody>
          <a:bodyPr spcFirstLastPara="1" wrap="square" lIns="0" tIns="0" rIns="0" bIns="0" anchor="ctr" anchorCtr="0">
            <a:noAutofit/>
          </a:bodyPr>
          <a:lstStyle>
            <a:lvl1pPr lvl="0" algn="r">
              <a:buNone/>
              <a:defRPr sz="1300">
                <a:solidFill>
                  <a:schemeClr val="lt1"/>
                </a:solidFill>
                <a:latin typeface="Encode Sans Semi Condensed SemiBold"/>
                <a:ea typeface="Encode Sans Semi Condensed SemiBold"/>
                <a:cs typeface="Encode Sans Semi Condensed SemiBold"/>
                <a:sym typeface="Encode Sans Semi Condensed SemiBold"/>
              </a:defRPr>
            </a:lvl1pPr>
            <a:lvl2pPr lvl="1" algn="r">
              <a:buNone/>
              <a:defRPr sz="1300">
                <a:solidFill>
                  <a:schemeClr val="lt1"/>
                </a:solidFill>
                <a:latin typeface="Encode Sans Semi Condensed SemiBold"/>
                <a:ea typeface="Encode Sans Semi Condensed SemiBold"/>
                <a:cs typeface="Encode Sans Semi Condensed SemiBold"/>
                <a:sym typeface="Encode Sans Semi Condensed SemiBold"/>
              </a:defRPr>
            </a:lvl2pPr>
            <a:lvl3pPr lvl="2" algn="r">
              <a:buNone/>
              <a:defRPr sz="1300">
                <a:solidFill>
                  <a:schemeClr val="lt1"/>
                </a:solidFill>
                <a:latin typeface="Encode Sans Semi Condensed SemiBold"/>
                <a:ea typeface="Encode Sans Semi Condensed SemiBold"/>
                <a:cs typeface="Encode Sans Semi Condensed SemiBold"/>
                <a:sym typeface="Encode Sans Semi Condensed SemiBold"/>
              </a:defRPr>
            </a:lvl3pPr>
            <a:lvl4pPr lvl="3" algn="r">
              <a:buNone/>
              <a:defRPr sz="1300">
                <a:solidFill>
                  <a:schemeClr val="lt1"/>
                </a:solidFill>
                <a:latin typeface="Encode Sans Semi Condensed SemiBold"/>
                <a:ea typeface="Encode Sans Semi Condensed SemiBold"/>
                <a:cs typeface="Encode Sans Semi Condensed SemiBold"/>
                <a:sym typeface="Encode Sans Semi Condensed SemiBold"/>
              </a:defRPr>
            </a:lvl4pPr>
            <a:lvl5pPr lvl="4" algn="r">
              <a:buNone/>
              <a:defRPr sz="1300">
                <a:solidFill>
                  <a:schemeClr val="lt1"/>
                </a:solidFill>
                <a:latin typeface="Encode Sans Semi Condensed SemiBold"/>
                <a:ea typeface="Encode Sans Semi Condensed SemiBold"/>
                <a:cs typeface="Encode Sans Semi Condensed SemiBold"/>
                <a:sym typeface="Encode Sans Semi Condensed SemiBold"/>
              </a:defRPr>
            </a:lvl5pPr>
            <a:lvl6pPr lvl="5" algn="r">
              <a:buNone/>
              <a:defRPr sz="1300">
                <a:solidFill>
                  <a:schemeClr val="lt1"/>
                </a:solidFill>
                <a:latin typeface="Encode Sans Semi Condensed SemiBold"/>
                <a:ea typeface="Encode Sans Semi Condensed SemiBold"/>
                <a:cs typeface="Encode Sans Semi Condensed SemiBold"/>
                <a:sym typeface="Encode Sans Semi Condensed SemiBold"/>
              </a:defRPr>
            </a:lvl6pPr>
            <a:lvl7pPr lvl="6" algn="r">
              <a:buNone/>
              <a:defRPr sz="1300">
                <a:solidFill>
                  <a:schemeClr val="lt1"/>
                </a:solidFill>
                <a:latin typeface="Encode Sans Semi Condensed SemiBold"/>
                <a:ea typeface="Encode Sans Semi Condensed SemiBold"/>
                <a:cs typeface="Encode Sans Semi Condensed SemiBold"/>
                <a:sym typeface="Encode Sans Semi Condensed SemiBold"/>
              </a:defRPr>
            </a:lvl7pPr>
            <a:lvl8pPr lvl="7" algn="r">
              <a:buNone/>
              <a:defRPr sz="1300">
                <a:solidFill>
                  <a:schemeClr val="lt1"/>
                </a:solidFill>
                <a:latin typeface="Encode Sans Semi Condensed SemiBold"/>
                <a:ea typeface="Encode Sans Semi Condensed SemiBold"/>
                <a:cs typeface="Encode Sans Semi Condensed SemiBold"/>
                <a:sym typeface="Encode Sans Semi Condensed SemiBold"/>
              </a:defRPr>
            </a:lvl8pPr>
            <a:lvl9pPr lvl="8" algn="r">
              <a:buNone/>
              <a:defRPr sz="1300">
                <a:solidFill>
                  <a:schemeClr val="lt1"/>
                </a:solidFill>
                <a:latin typeface="Encode Sans Semi Condensed SemiBold"/>
                <a:ea typeface="Encode Sans Semi Condensed SemiBold"/>
                <a:cs typeface="Encode Sans Semi Condensed SemiBold"/>
                <a:sym typeface="Encode Sans Semi Condensed SemiBol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5"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microsoft.com/office/2011/relationships/webextension" Target="../webextensions/webextension2.xm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www.linkedin.com/in/arink-bertrand" TargetMode="External"/><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www.aicrowd.com/challenges/spotify-sequential-skip-prediction-challenge" TargetMode="External"/><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hyperlink" Target="https://www.youtube.com/watch?v=oHg5SJYRHA0" TargetMode="External"/><Relationship Id="rId5" Type="http://schemas.openxmlformats.org/officeDocument/2006/relationships/hyperlink" Target="https://www.youtube.com/watch?v=Ak-OUYwCbmo" TargetMode="External"/><Relationship Id="rId4" Type="http://schemas.openxmlformats.org/officeDocument/2006/relationships/hyperlink" Target="https://www.youtube.com/watch?feature=youtu.be&amp;v=ATFy2YLT504&amp;app=desktop"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www.linkedin.com/in/arink-bertrand"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4.gif"/><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1"/>
          <p:cNvSpPr txBox="1">
            <a:spLocks noGrp="1"/>
          </p:cNvSpPr>
          <p:nvPr>
            <p:ph type="ctrTitle"/>
          </p:nvPr>
        </p:nvSpPr>
        <p:spPr>
          <a:xfrm>
            <a:off x="1101000" y="1061884"/>
            <a:ext cx="6942000" cy="2969343"/>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latin typeface="Encode Sans Semi Condensed Light" panose="020B0604020202020204" charset="0"/>
              </a:rPr>
              <a:t>Would I Skip It?</a:t>
            </a:r>
            <a:br>
              <a:rPr lang="en-US" sz="1800" dirty="0">
                <a:latin typeface="Encode Sans Semi Condensed Light" panose="020B0604020202020204" charset="0"/>
              </a:rPr>
            </a:br>
            <a:br>
              <a:rPr lang="en-US" sz="1800" dirty="0">
                <a:latin typeface="Encode Sans Semi Condensed Light" panose="020B0604020202020204" charset="0"/>
              </a:rPr>
            </a:br>
            <a:r>
              <a:rPr lang="en-US" sz="1800" dirty="0">
                <a:latin typeface="Encode Sans Semi Condensed Light" panose="020B0604020202020204" charset="0"/>
              </a:rPr>
              <a:t>Predicting Song Skips Based on Lyric Content</a:t>
            </a:r>
            <a:br>
              <a:rPr lang="en-US" sz="1800" dirty="0">
                <a:latin typeface="Encode Sans Semi Condensed Light" panose="020B0604020202020204" charset="0"/>
              </a:rPr>
            </a:br>
            <a:endParaRPr sz="1600" dirty="0">
              <a:latin typeface="Encode Sans Semi Condensed Light"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5" name="Google Shape;195;p18"/>
          <p:cNvSpPr txBox="1">
            <a:spLocks noGrp="1"/>
          </p:cNvSpPr>
          <p:nvPr>
            <p:ph type="title"/>
          </p:nvPr>
        </p:nvSpPr>
        <p:spPr>
          <a:xfrm>
            <a:off x="290945" y="277650"/>
            <a:ext cx="7298575" cy="89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Modeling</a:t>
            </a:r>
            <a:endParaRPr dirty="0"/>
          </a:p>
        </p:txBody>
      </p:sp>
      <p:sp>
        <p:nvSpPr>
          <p:cNvPr id="7" name="TextBox 6">
            <a:extLst>
              <a:ext uri="{FF2B5EF4-FFF2-40B4-BE49-F238E27FC236}">
                <a16:creationId xmlns:a16="http://schemas.microsoft.com/office/drawing/2014/main" id="{8B475AF9-8000-4E58-8C90-DCB14CC1235E}"/>
              </a:ext>
            </a:extLst>
          </p:cNvPr>
          <p:cNvSpPr txBox="1"/>
          <p:nvPr/>
        </p:nvSpPr>
        <p:spPr>
          <a:xfrm>
            <a:off x="997527" y="1986742"/>
            <a:ext cx="1920240" cy="738664"/>
          </a:xfrm>
          <a:prstGeom prst="rect">
            <a:avLst/>
          </a:prstGeom>
          <a:noFill/>
        </p:spPr>
        <p:txBody>
          <a:bodyPr wrap="square" rtlCol="0">
            <a:spAutoFit/>
          </a:bodyPr>
          <a:lstStyle/>
          <a:p>
            <a:r>
              <a:rPr lang="en-US" b="1" dirty="0">
                <a:solidFill>
                  <a:schemeClr val="bg1"/>
                </a:solidFill>
                <a:latin typeface="Encode Sans Semi Condensed" panose="020B0604020202020204" charset="0"/>
              </a:rPr>
              <a:t>Transformer</a:t>
            </a:r>
          </a:p>
          <a:p>
            <a:pPr marL="285750" indent="-285750">
              <a:buClr>
                <a:schemeClr val="accent2"/>
              </a:buClr>
              <a:buFont typeface="Courier New" panose="02070309020205020404" pitchFamily="49" charset="0"/>
              <a:buChar char="o"/>
            </a:pPr>
            <a:r>
              <a:rPr lang="en-US" dirty="0">
                <a:solidFill>
                  <a:schemeClr val="bg1"/>
                </a:solidFill>
                <a:latin typeface="Encode Sans Semi Condensed" panose="020B0604020202020204" charset="0"/>
              </a:rPr>
              <a:t>Count Vectorizer</a:t>
            </a:r>
          </a:p>
          <a:p>
            <a:pPr marL="285750" indent="-285750">
              <a:buClr>
                <a:schemeClr val="accent2"/>
              </a:buClr>
              <a:buFont typeface="Courier New" panose="02070309020205020404" pitchFamily="49" charset="0"/>
              <a:buChar char="o"/>
            </a:pPr>
            <a:r>
              <a:rPr lang="en-US" dirty="0">
                <a:solidFill>
                  <a:schemeClr val="bg1"/>
                </a:solidFill>
                <a:latin typeface="Encode Sans Semi Condensed" panose="020B0604020202020204" charset="0"/>
              </a:rPr>
              <a:t>TFIDF Vectorizer</a:t>
            </a:r>
          </a:p>
        </p:txBody>
      </p:sp>
      <p:sp>
        <p:nvSpPr>
          <p:cNvPr id="8" name="TextBox 7">
            <a:extLst>
              <a:ext uri="{FF2B5EF4-FFF2-40B4-BE49-F238E27FC236}">
                <a16:creationId xmlns:a16="http://schemas.microsoft.com/office/drawing/2014/main" id="{939F673C-C0E3-43B9-ACFD-30AD75483563}"/>
              </a:ext>
            </a:extLst>
          </p:cNvPr>
          <p:cNvSpPr txBox="1"/>
          <p:nvPr/>
        </p:nvSpPr>
        <p:spPr>
          <a:xfrm>
            <a:off x="997527" y="3100647"/>
            <a:ext cx="2651760" cy="1384995"/>
          </a:xfrm>
          <a:prstGeom prst="rect">
            <a:avLst/>
          </a:prstGeom>
          <a:noFill/>
        </p:spPr>
        <p:txBody>
          <a:bodyPr wrap="square" rtlCol="0">
            <a:spAutoFit/>
          </a:bodyPr>
          <a:lstStyle/>
          <a:p>
            <a:r>
              <a:rPr lang="en-US" b="1" dirty="0">
                <a:solidFill>
                  <a:schemeClr val="bg1"/>
                </a:solidFill>
                <a:latin typeface="Encode Sans Semi Condensed Light" panose="020B0604020202020204" charset="0"/>
              </a:rPr>
              <a:t>Estimator</a:t>
            </a:r>
          </a:p>
          <a:p>
            <a:pPr marL="285750" indent="-285750">
              <a:buClr>
                <a:schemeClr val="accent3"/>
              </a:buClr>
              <a:buFont typeface="Courier New" panose="02070309020205020404" pitchFamily="49" charset="0"/>
              <a:buChar char="o"/>
            </a:pPr>
            <a:r>
              <a:rPr lang="en-US" dirty="0">
                <a:solidFill>
                  <a:schemeClr val="bg1"/>
                </a:solidFill>
                <a:latin typeface="Encode Sans Semi Condensed Light" panose="020B0604020202020204" charset="0"/>
              </a:rPr>
              <a:t>Multinomial NB</a:t>
            </a:r>
          </a:p>
          <a:p>
            <a:pPr marL="285750" indent="-285750">
              <a:buClr>
                <a:schemeClr val="accent3"/>
              </a:buClr>
              <a:buFont typeface="Courier New" panose="02070309020205020404" pitchFamily="49" charset="0"/>
              <a:buChar char="o"/>
            </a:pPr>
            <a:r>
              <a:rPr lang="en-US" dirty="0">
                <a:solidFill>
                  <a:schemeClr val="bg1"/>
                </a:solidFill>
                <a:latin typeface="Encode Sans Semi Condensed Light" panose="020B0604020202020204" charset="0"/>
              </a:rPr>
              <a:t>Bernoulli NB</a:t>
            </a:r>
          </a:p>
          <a:p>
            <a:pPr marL="285750" indent="-285750">
              <a:buClr>
                <a:schemeClr val="accent3"/>
              </a:buClr>
              <a:buFont typeface="Courier New" panose="02070309020205020404" pitchFamily="49" charset="0"/>
              <a:buChar char="o"/>
            </a:pPr>
            <a:r>
              <a:rPr lang="en-US" dirty="0">
                <a:solidFill>
                  <a:schemeClr val="bg1"/>
                </a:solidFill>
                <a:latin typeface="Encode Sans Semi Condensed Light" panose="020B0604020202020204" charset="0"/>
              </a:rPr>
              <a:t>Logistic Regression</a:t>
            </a:r>
          </a:p>
          <a:p>
            <a:pPr marL="285750" indent="-285750">
              <a:buClr>
                <a:schemeClr val="accent3"/>
              </a:buClr>
              <a:buFont typeface="Courier New" panose="02070309020205020404" pitchFamily="49" charset="0"/>
              <a:buChar char="o"/>
            </a:pPr>
            <a:r>
              <a:rPr lang="en-US" dirty="0">
                <a:solidFill>
                  <a:schemeClr val="bg1"/>
                </a:solidFill>
                <a:latin typeface="Encode Sans Semi Condensed Light" panose="020B0604020202020204" charset="0"/>
              </a:rPr>
              <a:t>Random Forest Classifier</a:t>
            </a:r>
          </a:p>
          <a:p>
            <a:pPr marL="285750" indent="-285750">
              <a:buClr>
                <a:schemeClr val="accent3"/>
              </a:buClr>
              <a:buFont typeface="Courier New" panose="02070309020205020404" pitchFamily="49" charset="0"/>
              <a:buChar char="o"/>
            </a:pPr>
            <a:r>
              <a:rPr lang="en-US" dirty="0">
                <a:solidFill>
                  <a:schemeClr val="bg1"/>
                </a:solidFill>
                <a:latin typeface="Encode Sans Semi Condensed Light" panose="020B0604020202020204" charset="0"/>
              </a:rPr>
              <a:t>AdaBoost Classifier</a:t>
            </a:r>
          </a:p>
        </p:txBody>
      </p:sp>
      <p:pic>
        <p:nvPicPr>
          <p:cNvPr id="11" name="Picture 10" descr="Chart, treemap chart&#10;&#10;Description automatically generated">
            <a:extLst>
              <a:ext uri="{FF2B5EF4-FFF2-40B4-BE49-F238E27FC236}">
                <a16:creationId xmlns:a16="http://schemas.microsoft.com/office/drawing/2014/main" id="{34833536-7635-40FC-BB1B-CC87CD79A6AD}"/>
              </a:ext>
            </a:extLst>
          </p:cNvPr>
          <p:cNvPicPr>
            <a:picLocks noChangeAspect="1"/>
          </p:cNvPicPr>
          <p:nvPr/>
        </p:nvPicPr>
        <p:blipFill rotWithShape="1">
          <a:blip r:embed="rId3"/>
          <a:srcRect l="-2527" t="-13527" r="-15996" b="-6458"/>
          <a:stretch/>
        </p:blipFill>
        <p:spPr>
          <a:xfrm>
            <a:off x="4663440" y="1637607"/>
            <a:ext cx="2926080" cy="2926080"/>
          </a:xfrm>
          <a:prstGeom prst="rect">
            <a:avLst/>
          </a:prstGeom>
          <a:solidFill>
            <a:schemeClr val="bg1"/>
          </a:solidFill>
          <a:effectLst>
            <a:softEdge rad="76200"/>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pic>
        <p:nvPicPr>
          <p:cNvPr id="7" name="Picture 6" descr="Chart&#10;&#10;Description automatically generated">
            <a:extLst>
              <a:ext uri="{FF2B5EF4-FFF2-40B4-BE49-F238E27FC236}">
                <a16:creationId xmlns:a16="http://schemas.microsoft.com/office/drawing/2014/main" id="{B37CC9AF-30C1-47E3-9658-31F269D48FAE}"/>
              </a:ext>
            </a:extLst>
          </p:cNvPr>
          <p:cNvPicPr>
            <a:picLocks noChangeAspect="1"/>
          </p:cNvPicPr>
          <p:nvPr/>
        </p:nvPicPr>
        <p:blipFill rotWithShape="1">
          <a:blip r:embed="rId3"/>
          <a:srcRect l="-79" t="-1653" r="-4129" b="-2401"/>
          <a:stretch/>
        </p:blipFill>
        <p:spPr>
          <a:xfrm>
            <a:off x="45720" y="324664"/>
            <a:ext cx="9052560" cy="4663440"/>
          </a:xfrm>
          <a:prstGeom prst="rect">
            <a:avLst/>
          </a:prstGeom>
          <a:solidFill>
            <a:schemeClr val="lt1"/>
          </a:solidFill>
          <a:effectLst>
            <a:softEdge rad="7620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title="Web Viewer">
                <a:extLst>
                  <a:ext uri="{FF2B5EF4-FFF2-40B4-BE49-F238E27FC236}">
                    <a16:creationId xmlns:a16="http://schemas.microsoft.com/office/drawing/2014/main" id="{B0AFFFB8-80A6-4CCC-88FA-ED8864A152F6}"/>
                  </a:ext>
                </a:extLst>
              </p:cNvPr>
              <p:cNvGraphicFramePr>
                <a:graphicFrameLocks noGrp="1"/>
              </p:cNvGraphicFramePr>
              <p:nvPr>
                <p:extLst>
                  <p:ext uri="{D42A27DB-BD31-4B8C-83A1-F6EECF244321}">
                    <p14:modId xmlns:p14="http://schemas.microsoft.com/office/powerpoint/2010/main" val="4150865796"/>
                  </p:ext>
                </p:extLst>
              </p:nvPr>
            </p:nvGraphicFramePr>
            <p:xfrm>
              <a:off x="757086" y="216310"/>
              <a:ext cx="7678992" cy="4758813"/>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2" name="Add-in 1" title="Web Viewer">
                <a:extLst>
                  <a:ext uri="{FF2B5EF4-FFF2-40B4-BE49-F238E27FC236}">
                    <a16:creationId xmlns:a16="http://schemas.microsoft.com/office/drawing/2014/main" id="{B0AFFFB8-80A6-4CCC-88FA-ED8864A152F6}"/>
                  </a:ext>
                </a:extLst>
              </p:cNvPr>
              <p:cNvPicPr>
                <a:picLocks noGrp="1" noRot="1" noChangeAspect="1" noMove="1" noResize="1" noEditPoints="1" noAdjustHandles="1" noChangeArrowheads="1" noChangeShapeType="1"/>
              </p:cNvPicPr>
              <p:nvPr/>
            </p:nvPicPr>
            <p:blipFill>
              <a:blip r:embed="rId4"/>
              <a:stretch>
                <a:fillRect/>
              </a:stretch>
            </p:blipFill>
            <p:spPr>
              <a:xfrm>
                <a:off x="757086" y="216310"/>
                <a:ext cx="7678992" cy="4758813"/>
              </a:xfrm>
              <a:prstGeom prst="rect">
                <a:avLst/>
              </a:prstGeom>
            </p:spPr>
          </p:pic>
        </mc:Fallback>
      </mc:AlternateContent>
    </p:spTree>
    <p:extLst>
      <p:ext uri="{BB962C8B-B14F-4D97-AF65-F5344CB8AC3E}">
        <p14:creationId xmlns:p14="http://schemas.microsoft.com/office/powerpoint/2010/main" val="27561128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7"/>
          <p:cNvSpPr txBox="1">
            <a:spLocks noGrp="1"/>
          </p:cNvSpPr>
          <p:nvPr>
            <p:ph type="title"/>
          </p:nvPr>
        </p:nvSpPr>
        <p:spPr>
          <a:xfrm>
            <a:off x="533400" y="277650"/>
            <a:ext cx="6840600" cy="89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Other Models</a:t>
            </a:r>
            <a:endParaRPr dirty="0"/>
          </a:p>
        </p:txBody>
      </p:sp>
      <p:grpSp>
        <p:nvGrpSpPr>
          <p:cNvPr id="286" name="Google Shape;286;p27"/>
          <p:cNvGrpSpPr/>
          <p:nvPr/>
        </p:nvGrpSpPr>
        <p:grpSpPr>
          <a:xfrm>
            <a:off x="1011325" y="2535225"/>
            <a:ext cx="1834900" cy="1582600"/>
            <a:chOff x="1083025" y="2306625"/>
            <a:chExt cx="1834900" cy="1582600"/>
          </a:xfrm>
        </p:grpSpPr>
        <p:sp>
          <p:nvSpPr>
            <p:cNvPr id="288" name="Google Shape;288;p27"/>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100" b="1" dirty="0">
                  <a:solidFill>
                    <a:schemeClr val="accent5"/>
                  </a:solidFill>
                  <a:latin typeface="Encode Sans Semi Condensed"/>
                  <a:ea typeface="Encode Sans Semi Condensed"/>
                  <a:cs typeface="Encode Sans Semi Condensed"/>
                  <a:sym typeface="Encode Sans Semi Condensed"/>
                </a:rPr>
                <a:t>Modeling</a:t>
              </a:r>
              <a:endParaRPr sz="1100" b="1" dirty="0">
                <a:solidFill>
                  <a:schemeClr val="accent5"/>
                </a:solidFill>
                <a:latin typeface="Encode Sans Semi Condensed"/>
                <a:ea typeface="Encode Sans Semi Condensed"/>
                <a:cs typeface="Encode Sans Semi Condensed"/>
                <a:sym typeface="Encode Sans Semi Condensed"/>
              </a:endParaRPr>
            </a:p>
          </p:txBody>
        </p:sp>
        <p:sp>
          <p:nvSpPr>
            <p:cNvPr id="289" name="Google Shape;289;p27"/>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000" dirty="0">
                  <a:solidFill>
                    <a:schemeClr val="accent5"/>
                  </a:solidFill>
                  <a:latin typeface="Encode Sans Semi Condensed"/>
                  <a:ea typeface="Encode Sans Semi Condensed"/>
                  <a:cs typeface="Encode Sans Semi Condensed"/>
                  <a:sym typeface="Encode Sans Semi Condensed"/>
                </a:rPr>
                <a:t>Best Model &gt; AdaBoost with Decision Tree base and CountVectorizer bigrams</a:t>
              </a:r>
              <a:endParaRPr sz="1000" dirty="0">
                <a:solidFill>
                  <a:schemeClr val="accent5"/>
                </a:solidFill>
                <a:latin typeface="Encode Sans Semi Condensed"/>
                <a:ea typeface="Encode Sans Semi Condensed"/>
                <a:cs typeface="Encode Sans Semi Condensed"/>
                <a:sym typeface="Encode Sans Semi Condensed"/>
              </a:endParaRPr>
            </a:p>
          </p:txBody>
        </p:sp>
        <p:sp>
          <p:nvSpPr>
            <p:cNvPr id="291" name="Google Shape;291;p27"/>
            <p:cNvSpPr/>
            <p:nvPr/>
          </p:nvSpPr>
          <p:spPr>
            <a:xfrm flipH="1">
              <a:off x="1083025" y="2306625"/>
              <a:ext cx="1834800" cy="143400"/>
            </a:xfrm>
            <a:prstGeom prst="parallelogram">
              <a:avLst>
                <a:gd name="adj" fmla="val 9695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2" name="Google Shape;292;p27"/>
            <p:cNvSpPr/>
            <p:nvPr/>
          </p:nvSpPr>
          <p:spPr>
            <a:xfrm>
              <a:off x="1083125" y="2460449"/>
              <a:ext cx="1834800" cy="143400"/>
            </a:xfrm>
            <a:prstGeom prst="parallelogram">
              <a:avLst>
                <a:gd name="adj" fmla="val 9695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27"/>
          <p:cNvGrpSpPr/>
          <p:nvPr/>
        </p:nvGrpSpPr>
        <p:grpSpPr>
          <a:xfrm>
            <a:off x="2720274" y="2535225"/>
            <a:ext cx="1834900" cy="1582600"/>
            <a:chOff x="1083025" y="2306625"/>
            <a:chExt cx="1834900" cy="1582600"/>
          </a:xfrm>
        </p:grpSpPr>
        <p:sp>
          <p:nvSpPr>
            <p:cNvPr id="295" name="Google Shape;295;p27"/>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100" b="1" dirty="0">
                  <a:solidFill>
                    <a:schemeClr val="tx2"/>
                  </a:solidFill>
                  <a:latin typeface="Encode Sans Semi Condensed"/>
                  <a:ea typeface="Encode Sans Semi Condensed"/>
                  <a:cs typeface="Encode Sans Semi Condensed"/>
                  <a:sym typeface="Encode Sans Semi Condensed"/>
                </a:rPr>
                <a:t>Word Lemmatization</a:t>
              </a:r>
              <a:endParaRPr sz="1100" b="1" dirty="0">
                <a:solidFill>
                  <a:schemeClr val="tx2"/>
                </a:solidFill>
                <a:latin typeface="Encode Sans Semi Condensed"/>
                <a:ea typeface="Encode Sans Semi Condensed"/>
                <a:cs typeface="Encode Sans Semi Condensed"/>
                <a:sym typeface="Encode Sans Semi Condensed"/>
              </a:endParaRPr>
            </a:p>
          </p:txBody>
        </p:sp>
        <p:sp>
          <p:nvSpPr>
            <p:cNvPr id="296" name="Google Shape;296;p27"/>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1000" dirty="0">
                  <a:solidFill>
                    <a:schemeClr val="tx2"/>
                  </a:solidFill>
                  <a:latin typeface="Encode Sans Semi Condensed"/>
                  <a:ea typeface="Encode Sans Semi Condensed"/>
                  <a:cs typeface="Encode Sans Semi Condensed"/>
                  <a:sym typeface="Encode Sans Semi Condensed"/>
                </a:rPr>
                <a:t>Scored slightly lower than non-lemmatized counterparts</a:t>
              </a:r>
              <a:endParaRPr sz="1000" dirty="0">
                <a:solidFill>
                  <a:schemeClr val="tx2"/>
                </a:solidFill>
                <a:latin typeface="Encode Sans Semi Condensed"/>
                <a:ea typeface="Encode Sans Semi Condensed"/>
                <a:cs typeface="Encode Sans Semi Condensed"/>
                <a:sym typeface="Encode Sans Semi Condensed"/>
              </a:endParaRPr>
            </a:p>
          </p:txBody>
        </p:sp>
        <p:sp>
          <p:nvSpPr>
            <p:cNvPr id="298" name="Google Shape;298;p27"/>
            <p:cNvSpPr/>
            <p:nvPr/>
          </p:nvSpPr>
          <p:spPr>
            <a:xfrm flipH="1">
              <a:off x="1083025" y="2306625"/>
              <a:ext cx="1834800" cy="143400"/>
            </a:xfrm>
            <a:prstGeom prst="parallelogram">
              <a:avLst>
                <a:gd name="adj" fmla="val 9695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9" name="Google Shape;299;p27"/>
            <p:cNvSpPr/>
            <p:nvPr/>
          </p:nvSpPr>
          <p:spPr>
            <a:xfrm>
              <a:off x="1083125" y="2460449"/>
              <a:ext cx="1834800" cy="143400"/>
            </a:xfrm>
            <a:prstGeom prst="parallelogram">
              <a:avLst>
                <a:gd name="adj" fmla="val 9695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300;p27"/>
          <p:cNvGrpSpPr/>
          <p:nvPr/>
        </p:nvGrpSpPr>
        <p:grpSpPr>
          <a:xfrm>
            <a:off x="4432119" y="2534514"/>
            <a:ext cx="1834900" cy="297224"/>
            <a:chOff x="1083025" y="2306625"/>
            <a:chExt cx="1834900" cy="297224"/>
          </a:xfrm>
        </p:grpSpPr>
        <p:sp>
          <p:nvSpPr>
            <p:cNvPr id="305" name="Google Shape;305;p27"/>
            <p:cNvSpPr/>
            <p:nvPr/>
          </p:nvSpPr>
          <p:spPr>
            <a:xfrm flipH="1">
              <a:off x="1083025" y="2306625"/>
              <a:ext cx="1834800" cy="143400"/>
            </a:xfrm>
            <a:prstGeom prst="parallelogram">
              <a:avLst>
                <a:gd name="adj" fmla="val 9695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6" name="Google Shape;306;p27"/>
            <p:cNvSpPr/>
            <p:nvPr/>
          </p:nvSpPr>
          <p:spPr>
            <a:xfrm>
              <a:off x="1083125" y="2460449"/>
              <a:ext cx="1834800" cy="143400"/>
            </a:xfrm>
            <a:prstGeom prst="parallelogram">
              <a:avLst>
                <a:gd name="adj" fmla="val 9695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7" name="Google Shape;307;p27"/>
          <p:cNvGrpSpPr/>
          <p:nvPr/>
        </p:nvGrpSpPr>
        <p:grpSpPr>
          <a:xfrm>
            <a:off x="6145383" y="2534503"/>
            <a:ext cx="1834900" cy="297224"/>
            <a:chOff x="1083025" y="2306625"/>
            <a:chExt cx="1834900" cy="297224"/>
          </a:xfrm>
        </p:grpSpPr>
        <p:sp>
          <p:nvSpPr>
            <p:cNvPr id="312" name="Google Shape;312;p27"/>
            <p:cNvSpPr/>
            <p:nvPr/>
          </p:nvSpPr>
          <p:spPr>
            <a:xfrm flipH="1">
              <a:off x="1083025" y="2306625"/>
              <a:ext cx="1834800" cy="143400"/>
            </a:xfrm>
            <a:prstGeom prst="parallelogram">
              <a:avLst>
                <a:gd name="adj" fmla="val 9695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3" name="Google Shape;313;p27"/>
            <p:cNvSpPr/>
            <p:nvPr/>
          </p:nvSpPr>
          <p:spPr>
            <a:xfrm>
              <a:off x="1083125" y="2460449"/>
              <a:ext cx="1834800" cy="143400"/>
            </a:xfrm>
            <a:prstGeom prst="parallelogram">
              <a:avLst>
                <a:gd name="adj" fmla="val 9695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7"/>
          <p:cNvSpPr txBox="1">
            <a:spLocks noGrp="1"/>
          </p:cNvSpPr>
          <p:nvPr>
            <p:ph type="title"/>
          </p:nvPr>
        </p:nvSpPr>
        <p:spPr>
          <a:xfrm>
            <a:off x="533400" y="277650"/>
            <a:ext cx="6840600" cy="89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Other Models</a:t>
            </a:r>
            <a:endParaRPr dirty="0"/>
          </a:p>
        </p:txBody>
      </p:sp>
      <p:grpSp>
        <p:nvGrpSpPr>
          <p:cNvPr id="286" name="Google Shape;286;p27"/>
          <p:cNvGrpSpPr/>
          <p:nvPr/>
        </p:nvGrpSpPr>
        <p:grpSpPr>
          <a:xfrm>
            <a:off x="1011325" y="2535225"/>
            <a:ext cx="1834900" cy="1582600"/>
            <a:chOff x="1083025" y="2306625"/>
            <a:chExt cx="1834900" cy="1582600"/>
          </a:xfrm>
        </p:grpSpPr>
        <p:sp>
          <p:nvSpPr>
            <p:cNvPr id="288" name="Google Shape;288;p27"/>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100" b="1" dirty="0">
                  <a:solidFill>
                    <a:schemeClr val="accent5"/>
                  </a:solidFill>
                  <a:latin typeface="Encode Sans Semi Condensed"/>
                  <a:ea typeface="Encode Sans Semi Condensed"/>
                  <a:cs typeface="Encode Sans Semi Condensed"/>
                  <a:sym typeface="Encode Sans Semi Condensed"/>
                </a:rPr>
                <a:t>Modeling</a:t>
              </a:r>
              <a:endParaRPr sz="1100" b="1" dirty="0">
                <a:solidFill>
                  <a:schemeClr val="accent5"/>
                </a:solidFill>
                <a:latin typeface="Encode Sans Semi Condensed"/>
                <a:ea typeface="Encode Sans Semi Condensed"/>
                <a:cs typeface="Encode Sans Semi Condensed"/>
                <a:sym typeface="Encode Sans Semi Condensed"/>
              </a:endParaRPr>
            </a:p>
          </p:txBody>
        </p:sp>
        <p:sp>
          <p:nvSpPr>
            <p:cNvPr id="289" name="Google Shape;289;p27"/>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000" dirty="0">
                  <a:solidFill>
                    <a:schemeClr val="accent5"/>
                  </a:solidFill>
                  <a:latin typeface="Encode Sans Semi Condensed"/>
                  <a:ea typeface="Encode Sans Semi Condensed"/>
                  <a:cs typeface="Encode Sans Semi Condensed"/>
                  <a:sym typeface="Encode Sans Semi Condensed"/>
                </a:rPr>
                <a:t>Best Model &gt; AdaBoost with Decision Tree base and CountVectorizer bigrams</a:t>
              </a:r>
              <a:endParaRPr sz="1000" dirty="0">
                <a:solidFill>
                  <a:schemeClr val="accent5"/>
                </a:solidFill>
                <a:latin typeface="Encode Sans Semi Condensed"/>
                <a:ea typeface="Encode Sans Semi Condensed"/>
                <a:cs typeface="Encode Sans Semi Condensed"/>
                <a:sym typeface="Encode Sans Semi Condensed"/>
              </a:endParaRPr>
            </a:p>
          </p:txBody>
        </p:sp>
        <p:sp>
          <p:nvSpPr>
            <p:cNvPr id="291" name="Google Shape;291;p27"/>
            <p:cNvSpPr/>
            <p:nvPr/>
          </p:nvSpPr>
          <p:spPr>
            <a:xfrm flipH="1">
              <a:off x="1083025" y="2306625"/>
              <a:ext cx="1834800" cy="143400"/>
            </a:xfrm>
            <a:prstGeom prst="parallelogram">
              <a:avLst>
                <a:gd name="adj" fmla="val 9695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2" name="Google Shape;292;p27"/>
            <p:cNvSpPr/>
            <p:nvPr/>
          </p:nvSpPr>
          <p:spPr>
            <a:xfrm>
              <a:off x="1083125" y="2460449"/>
              <a:ext cx="1834800" cy="143400"/>
            </a:xfrm>
            <a:prstGeom prst="parallelogram">
              <a:avLst>
                <a:gd name="adj" fmla="val 9695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27"/>
          <p:cNvGrpSpPr/>
          <p:nvPr/>
        </p:nvGrpSpPr>
        <p:grpSpPr>
          <a:xfrm>
            <a:off x="2720274" y="2535225"/>
            <a:ext cx="1834900" cy="1582600"/>
            <a:chOff x="1083025" y="2306625"/>
            <a:chExt cx="1834900" cy="1582600"/>
          </a:xfrm>
        </p:grpSpPr>
        <p:sp>
          <p:nvSpPr>
            <p:cNvPr id="295" name="Google Shape;295;p27"/>
            <p:cNvSpPr txBox="1"/>
            <p:nvPr/>
          </p:nvSpPr>
          <p:spPr>
            <a:xfrm>
              <a:off x="1083025" y="2695025"/>
              <a:ext cx="18348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100" b="1" dirty="0">
                  <a:solidFill>
                    <a:schemeClr val="accent5"/>
                  </a:solidFill>
                  <a:latin typeface="Encode Sans Semi Condensed"/>
                  <a:ea typeface="Encode Sans Semi Condensed"/>
                  <a:cs typeface="Encode Sans Semi Condensed"/>
                  <a:sym typeface="Encode Sans Semi Condensed"/>
                </a:rPr>
                <a:t>Word Lemmatization</a:t>
              </a:r>
              <a:endParaRPr sz="1100" b="1" dirty="0">
                <a:solidFill>
                  <a:schemeClr val="accent5"/>
                </a:solidFill>
                <a:latin typeface="Encode Sans Semi Condensed"/>
                <a:ea typeface="Encode Sans Semi Condensed"/>
                <a:cs typeface="Encode Sans Semi Condensed"/>
                <a:sym typeface="Encode Sans Semi Condensed"/>
              </a:endParaRPr>
            </a:p>
          </p:txBody>
        </p:sp>
        <p:sp>
          <p:nvSpPr>
            <p:cNvPr id="296" name="Google Shape;296;p27"/>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1000" dirty="0">
                  <a:solidFill>
                    <a:schemeClr val="accent5"/>
                  </a:solidFill>
                  <a:latin typeface="Encode Sans Semi Condensed"/>
                  <a:ea typeface="Encode Sans Semi Condensed"/>
                  <a:cs typeface="Encode Sans Semi Condensed"/>
                  <a:sym typeface="Encode Sans Semi Condensed"/>
                </a:rPr>
                <a:t>Scored slightly lower than non-lemmatized counterparts</a:t>
              </a:r>
              <a:endParaRPr sz="1000" dirty="0">
                <a:solidFill>
                  <a:schemeClr val="accent5"/>
                </a:solidFill>
                <a:latin typeface="Encode Sans Semi Condensed"/>
                <a:ea typeface="Encode Sans Semi Condensed"/>
                <a:cs typeface="Encode Sans Semi Condensed"/>
                <a:sym typeface="Encode Sans Semi Condensed"/>
              </a:endParaRPr>
            </a:p>
          </p:txBody>
        </p:sp>
        <p:sp>
          <p:nvSpPr>
            <p:cNvPr id="298" name="Google Shape;298;p27"/>
            <p:cNvSpPr/>
            <p:nvPr/>
          </p:nvSpPr>
          <p:spPr>
            <a:xfrm flipH="1">
              <a:off x="1083025" y="2306625"/>
              <a:ext cx="1834800" cy="143400"/>
            </a:xfrm>
            <a:prstGeom prst="parallelogram">
              <a:avLst>
                <a:gd name="adj" fmla="val 9695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9" name="Google Shape;299;p27"/>
            <p:cNvSpPr/>
            <p:nvPr/>
          </p:nvSpPr>
          <p:spPr>
            <a:xfrm>
              <a:off x="1083125" y="2460449"/>
              <a:ext cx="1834800" cy="143400"/>
            </a:xfrm>
            <a:prstGeom prst="parallelogram">
              <a:avLst>
                <a:gd name="adj" fmla="val 9695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300;p27"/>
          <p:cNvGrpSpPr/>
          <p:nvPr/>
        </p:nvGrpSpPr>
        <p:grpSpPr>
          <a:xfrm>
            <a:off x="4432119" y="2534514"/>
            <a:ext cx="1834900" cy="1582600"/>
            <a:chOff x="1083025" y="2306625"/>
            <a:chExt cx="1834900" cy="1582600"/>
          </a:xfrm>
        </p:grpSpPr>
        <p:sp>
          <p:nvSpPr>
            <p:cNvPr id="302" name="Google Shape;302;p27"/>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100" b="1" dirty="0">
                  <a:solidFill>
                    <a:schemeClr val="tx2"/>
                  </a:solidFill>
                  <a:latin typeface="Encode Sans Semi Condensed"/>
                  <a:ea typeface="Encode Sans Semi Condensed"/>
                  <a:cs typeface="Encode Sans Semi Condensed"/>
                  <a:sym typeface="Encode Sans Semi Condensed"/>
                </a:rPr>
                <a:t>Re-Sampling</a:t>
              </a:r>
              <a:endParaRPr sz="1100" b="1" dirty="0">
                <a:solidFill>
                  <a:schemeClr val="tx2"/>
                </a:solidFill>
                <a:latin typeface="Encode Sans Semi Condensed"/>
                <a:ea typeface="Encode Sans Semi Condensed"/>
                <a:cs typeface="Encode Sans Semi Condensed"/>
                <a:sym typeface="Encode Sans Semi Condensed"/>
              </a:endParaRPr>
            </a:p>
          </p:txBody>
        </p:sp>
        <p:sp>
          <p:nvSpPr>
            <p:cNvPr id="303" name="Google Shape;303;p27"/>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600"/>
                </a:spcAft>
                <a:buNone/>
              </a:pPr>
              <a:r>
                <a:rPr lang="en" sz="1000" dirty="0">
                  <a:solidFill>
                    <a:schemeClr val="tx2"/>
                  </a:solidFill>
                  <a:latin typeface="Encode Sans Semi Condensed"/>
                  <a:ea typeface="Encode Sans Semi Condensed"/>
                  <a:cs typeface="Encode Sans Semi Condensed"/>
                  <a:sym typeface="Encode Sans Semi Condensed"/>
                </a:rPr>
                <a:t>Random Over Sampling</a:t>
              </a:r>
            </a:p>
            <a:p>
              <a:pPr marL="0" lvl="0" indent="0" algn="l" rtl="0">
                <a:spcBef>
                  <a:spcPts val="0"/>
                </a:spcBef>
                <a:spcAft>
                  <a:spcPts val="600"/>
                </a:spcAft>
                <a:buNone/>
              </a:pPr>
              <a:r>
                <a:rPr lang="en" sz="1000" dirty="0">
                  <a:solidFill>
                    <a:schemeClr val="tx2"/>
                  </a:solidFill>
                  <a:latin typeface="Encode Sans Semi Condensed"/>
                  <a:ea typeface="Encode Sans Semi Condensed"/>
                  <a:cs typeface="Encode Sans Semi Condensed"/>
                  <a:sym typeface="Encode Sans Semi Condensed"/>
                </a:rPr>
                <a:t>SMOTE</a:t>
              </a:r>
            </a:p>
            <a:p>
              <a:pPr marL="0" lvl="0" indent="0" algn="l" rtl="0">
                <a:spcBef>
                  <a:spcPts val="0"/>
                </a:spcBef>
                <a:spcAft>
                  <a:spcPts val="600"/>
                </a:spcAft>
                <a:buNone/>
              </a:pPr>
              <a:r>
                <a:rPr lang="en" sz="1000" dirty="0">
                  <a:solidFill>
                    <a:schemeClr val="tx2"/>
                  </a:solidFill>
                  <a:latin typeface="Encode Sans Semi Condensed"/>
                  <a:ea typeface="Encode Sans Semi Condensed"/>
                  <a:cs typeface="Encode Sans Semi Condensed"/>
                  <a:sym typeface="Encode Sans Semi Condensed"/>
                </a:rPr>
                <a:t>Near Miss</a:t>
              </a:r>
              <a:endParaRPr sz="1000" dirty="0">
                <a:solidFill>
                  <a:schemeClr val="tx2"/>
                </a:solidFill>
                <a:latin typeface="Encode Sans Semi Condensed"/>
                <a:ea typeface="Encode Sans Semi Condensed"/>
                <a:cs typeface="Encode Sans Semi Condensed"/>
                <a:sym typeface="Encode Sans Semi Condensed"/>
              </a:endParaRPr>
            </a:p>
          </p:txBody>
        </p:sp>
        <p:sp>
          <p:nvSpPr>
            <p:cNvPr id="305" name="Google Shape;305;p27"/>
            <p:cNvSpPr/>
            <p:nvPr/>
          </p:nvSpPr>
          <p:spPr>
            <a:xfrm flipH="1">
              <a:off x="1083025" y="2306625"/>
              <a:ext cx="1834800" cy="143400"/>
            </a:xfrm>
            <a:prstGeom prst="parallelogram">
              <a:avLst>
                <a:gd name="adj" fmla="val 9695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6" name="Google Shape;306;p27"/>
            <p:cNvSpPr/>
            <p:nvPr/>
          </p:nvSpPr>
          <p:spPr>
            <a:xfrm>
              <a:off x="1083125" y="2460449"/>
              <a:ext cx="1834800" cy="143400"/>
            </a:xfrm>
            <a:prstGeom prst="parallelogram">
              <a:avLst>
                <a:gd name="adj" fmla="val 9695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7" name="Google Shape;307;p27"/>
          <p:cNvGrpSpPr/>
          <p:nvPr/>
        </p:nvGrpSpPr>
        <p:grpSpPr>
          <a:xfrm>
            <a:off x="6145383" y="2534503"/>
            <a:ext cx="1834900" cy="297224"/>
            <a:chOff x="1083025" y="2306625"/>
            <a:chExt cx="1834900" cy="297224"/>
          </a:xfrm>
        </p:grpSpPr>
        <p:sp>
          <p:nvSpPr>
            <p:cNvPr id="312" name="Google Shape;312;p27"/>
            <p:cNvSpPr/>
            <p:nvPr/>
          </p:nvSpPr>
          <p:spPr>
            <a:xfrm flipH="1">
              <a:off x="1083025" y="2306625"/>
              <a:ext cx="1834800" cy="143400"/>
            </a:xfrm>
            <a:prstGeom prst="parallelogram">
              <a:avLst>
                <a:gd name="adj" fmla="val 9695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3" name="Google Shape;313;p27"/>
            <p:cNvSpPr/>
            <p:nvPr/>
          </p:nvSpPr>
          <p:spPr>
            <a:xfrm>
              <a:off x="1083125" y="2460449"/>
              <a:ext cx="1834800" cy="143400"/>
            </a:xfrm>
            <a:prstGeom prst="parallelogram">
              <a:avLst>
                <a:gd name="adj" fmla="val 9695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948379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7"/>
          <p:cNvSpPr txBox="1">
            <a:spLocks noGrp="1"/>
          </p:cNvSpPr>
          <p:nvPr>
            <p:ph type="title"/>
          </p:nvPr>
        </p:nvSpPr>
        <p:spPr>
          <a:xfrm>
            <a:off x="533400" y="277650"/>
            <a:ext cx="6840600" cy="89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Other Models</a:t>
            </a:r>
            <a:endParaRPr dirty="0"/>
          </a:p>
        </p:txBody>
      </p:sp>
      <p:grpSp>
        <p:nvGrpSpPr>
          <p:cNvPr id="286" name="Google Shape;286;p27"/>
          <p:cNvGrpSpPr/>
          <p:nvPr/>
        </p:nvGrpSpPr>
        <p:grpSpPr>
          <a:xfrm>
            <a:off x="1011325" y="2535225"/>
            <a:ext cx="1834900" cy="1582600"/>
            <a:chOff x="1083025" y="2306625"/>
            <a:chExt cx="1834900" cy="1582600"/>
          </a:xfrm>
        </p:grpSpPr>
        <p:sp>
          <p:nvSpPr>
            <p:cNvPr id="288" name="Google Shape;288;p27"/>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100" b="1" dirty="0">
                  <a:solidFill>
                    <a:schemeClr val="accent5"/>
                  </a:solidFill>
                  <a:latin typeface="Encode Sans Semi Condensed"/>
                  <a:ea typeface="Encode Sans Semi Condensed"/>
                  <a:cs typeface="Encode Sans Semi Condensed"/>
                  <a:sym typeface="Encode Sans Semi Condensed"/>
                </a:rPr>
                <a:t>Modeling</a:t>
              </a:r>
              <a:endParaRPr sz="1100" b="1" dirty="0">
                <a:solidFill>
                  <a:schemeClr val="accent5"/>
                </a:solidFill>
                <a:latin typeface="Encode Sans Semi Condensed"/>
                <a:ea typeface="Encode Sans Semi Condensed"/>
                <a:cs typeface="Encode Sans Semi Condensed"/>
                <a:sym typeface="Encode Sans Semi Condensed"/>
              </a:endParaRPr>
            </a:p>
          </p:txBody>
        </p:sp>
        <p:sp>
          <p:nvSpPr>
            <p:cNvPr id="289" name="Google Shape;289;p27"/>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000" dirty="0">
                  <a:solidFill>
                    <a:schemeClr val="accent5"/>
                  </a:solidFill>
                  <a:latin typeface="Encode Sans Semi Condensed"/>
                  <a:ea typeface="Encode Sans Semi Condensed"/>
                  <a:cs typeface="Encode Sans Semi Condensed"/>
                  <a:sym typeface="Encode Sans Semi Condensed"/>
                </a:rPr>
                <a:t>Best Model &gt; AdaBoost with Decision Tree base and CountVectorizer bigrams</a:t>
              </a:r>
              <a:endParaRPr sz="1000" dirty="0">
                <a:solidFill>
                  <a:schemeClr val="accent5"/>
                </a:solidFill>
                <a:latin typeface="Encode Sans Semi Condensed"/>
                <a:ea typeface="Encode Sans Semi Condensed"/>
                <a:cs typeface="Encode Sans Semi Condensed"/>
                <a:sym typeface="Encode Sans Semi Condensed"/>
              </a:endParaRPr>
            </a:p>
          </p:txBody>
        </p:sp>
        <p:sp>
          <p:nvSpPr>
            <p:cNvPr id="291" name="Google Shape;291;p27"/>
            <p:cNvSpPr/>
            <p:nvPr/>
          </p:nvSpPr>
          <p:spPr>
            <a:xfrm flipH="1">
              <a:off x="1083025" y="2306625"/>
              <a:ext cx="1834800" cy="143400"/>
            </a:xfrm>
            <a:prstGeom prst="parallelogram">
              <a:avLst>
                <a:gd name="adj" fmla="val 9695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2" name="Google Shape;292;p27"/>
            <p:cNvSpPr/>
            <p:nvPr/>
          </p:nvSpPr>
          <p:spPr>
            <a:xfrm>
              <a:off x="1083125" y="2460449"/>
              <a:ext cx="1834800" cy="143400"/>
            </a:xfrm>
            <a:prstGeom prst="parallelogram">
              <a:avLst>
                <a:gd name="adj" fmla="val 9695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27"/>
          <p:cNvGrpSpPr/>
          <p:nvPr/>
        </p:nvGrpSpPr>
        <p:grpSpPr>
          <a:xfrm>
            <a:off x="2720274" y="2535225"/>
            <a:ext cx="1834900" cy="1582600"/>
            <a:chOff x="1083025" y="2306625"/>
            <a:chExt cx="1834900" cy="1582600"/>
          </a:xfrm>
        </p:grpSpPr>
        <p:sp>
          <p:nvSpPr>
            <p:cNvPr id="295" name="Google Shape;295;p27"/>
            <p:cNvSpPr txBox="1"/>
            <p:nvPr/>
          </p:nvSpPr>
          <p:spPr>
            <a:xfrm>
              <a:off x="1083025" y="2695025"/>
              <a:ext cx="18348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100" b="1" dirty="0">
                  <a:solidFill>
                    <a:schemeClr val="accent5"/>
                  </a:solidFill>
                  <a:latin typeface="Encode Sans Semi Condensed"/>
                  <a:ea typeface="Encode Sans Semi Condensed"/>
                  <a:cs typeface="Encode Sans Semi Condensed"/>
                  <a:sym typeface="Encode Sans Semi Condensed"/>
                </a:rPr>
                <a:t>Word Lemmatization</a:t>
              </a:r>
              <a:endParaRPr sz="1100" b="1" dirty="0">
                <a:solidFill>
                  <a:schemeClr val="accent5"/>
                </a:solidFill>
                <a:latin typeface="Encode Sans Semi Condensed"/>
                <a:ea typeface="Encode Sans Semi Condensed"/>
                <a:cs typeface="Encode Sans Semi Condensed"/>
                <a:sym typeface="Encode Sans Semi Condensed"/>
              </a:endParaRPr>
            </a:p>
          </p:txBody>
        </p:sp>
        <p:sp>
          <p:nvSpPr>
            <p:cNvPr id="296" name="Google Shape;296;p27"/>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1000" dirty="0">
                  <a:solidFill>
                    <a:schemeClr val="accent5"/>
                  </a:solidFill>
                  <a:latin typeface="Encode Sans Semi Condensed"/>
                  <a:ea typeface="Encode Sans Semi Condensed"/>
                  <a:cs typeface="Encode Sans Semi Condensed"/>
                  <a:sym typeface="Encode Sans Semi Condensed"/>
                </a:rPr>
                <a:t>Scored slightly lower than non-lemmatized counterparts</a:t>
              </a:r>
              <a:endParaRPr sz="1000" dirty="0">
                <a:solidFill>
                  <a:schemeClr val="accent5"/>
                </a:solidFill>
                <a:latin typeface="Encode Sans Semi Condensed"/>
                <a:ea typeface="Encode Sans Semi Condensed"/>
                <a:cs typeface="Encode Sans Semi Condensed"/>
                <a:sym typeface="Encode Sans Semi Condensed"/>
              </a:endParaRPr>
            </a:p>
          </p:txBody>
        </p:sp>
        <p:sp>
          <p:nvSpPr>
            <p:cNvPr id="298" name="Google Shape;298;p27"/>
            <p:cNvSpPr/>
            <p:nvPr/>
          </p:nvSpPr>
          <p:spPr>
            <a:xfrm flipH="1">
              <a:off x="1083025" y="2306625"/>
              <a:ext cx="1834800" cy="143400"/>
            </a:xfrm>
            <a:prstGeom prst="parallelogram">
              <a:avLst>
                <a:gd name="adj" fmla="val 9695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9" name="Google Shape;299;p27"/>
            <p:cNvSpPr/>
            <p:nvPr/>
          </p:nvSpPr>
          <p:spPr>
            <a:xfrm>
              <a:off x="1083125" y="2460449"/>
              <a:ext cx="1834800" cy="143400"/>
            </a:xfrm>
            <a:prstGeom prst="parallelogram">
              <a:avLst>
                <a:gd name="adj" fmla="val 9695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300;p27"/>
          <p:cNvGrpSpPr/>
          <p:nvPr/>
        </p:nvGrpSpPr>
        <p:grpSpPr>
          <a:xfrm>
            <a:off x="4432119" y="2534514"/>
            <a:ext cx="1834900" cy="1582600"/>
            <a:chOff x="1083025" y="2306625"/>
            <a:chExt cx="1834900" cy="1582600"/>
          </a:xfrm>
        </p:grpSpPr>
        <p:sp>
          <p:nvSpPr>
            <p:cNvPr id="302" name="Google Shape;302;p27"/>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100" b="1" dirty="0">
                  <a:solidFill>
                    <a:schemeClr val="accent5"/>
                  </a:solidFill>
                  <a:latin typeface="Encode Sans Semi Condensed"/>
                  <a:ea typeface="Encode Sans Semi Condensed"/>
                  <a:cs typeface="Encode Sans Semi Condensed"/>
                  <a:sym typeface="Encode Sans Semi Condensed"/>
                </a:rPr>
                <a:t>Re-Sampling</a:t>
              </a:r>
              <a:endParaRPr sz="1100" b="1" dirty="0">
                <a:solidFill>
                  <a:schemeClr val="accent5"/>
                </a:solidFill>
                <a:latin typeface="Encode Sans Semi Condensed"/>
                <a:ea typeface="Encode Sans Semi Condensed"/>
                <a:cs typeface="Encode Sans Semi Condensed"/>
                <a:sym typeface="Encode Sans Semi Condensed"/>
              </a:endParaRPr>
            </a:p>
          </p:txBody>
        </p:sp>
        <p:sp>
          <p:nvSpPr>
            <p:cNvPr id="303" name="Google Shape;303;p27"/>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600"/>
                </a:spcAft>
                <a:buNone/>
              </a:pPr>
              <a:r>
                <a:rPr lang="en" sz="1000" dirty="0">
                  <a:solidFill>
                    <a:schemeClr val="accent5"/>
                  </a:solidFill>
                  <a:latin typeface="Encode Sans Semi Condensed"/>
                  <a:ea typeface="Encode Sans Semi Condensed"/>
                  <a:cs typeface="Encode Sans Semi Condensed"/>
                  <a:sym typeface="Encode Sans Semi Condensed"/>
                </a:rPr>
                <a:t>Random Over Sampling</a:t>
              </a:r>
            </a:p>
            <a:p>
              <a:pPr marL="0" lvl="0" indent="0" algn="l" rtl="0">
                <a:spcBef>
                  <a:spcPts val="0"/>
                </a:spcBef>
                <a:spcAft>
                  <a:spcPts val="600"/>
                </a:spcAft>
                <a:buNone/>
              </a:pPr>
              <a:r>
                <a:rPr lang="en" sz="1000" dirty="0">
                  <a:solidFill>
                    <a:schemeClr val="accent5"/>
                  </a:solidFill>
                  <a:latin typeface="Encode Sans Semi Condensed"/>
                  <a:ea typeface="Encode Sans Semi Condensed"/>
                  <a:cs typeface="Encode Sans Semi Condensed"/>
                  <a:sym typeface="Encode Sans Semi Condensed"/>
                </a:rPr>
                <a:t>SMOTE</a:t>
              </a:r>
            </a:p>
            <a:p>
              <a:pPr marL="0" lvl="0" indent="0" algn="l" rtl="0">
                <a:spcBef>
                  <a:spcPts val="0"/>
                </a:spcBef>
                <a:spcAft>
                  <a:spcPts val="600"/>
                </a:spcAft>
                <a:buNone/>
              </a:pPr>
              <a:r>
                <a:rPr lang="en" sz="1000" dirty="0">
                  <a:solidFill>
                    <a:schemeClr val="accent5"/>
                  </a:solidFill>
                  <a:latin typeface="Encode Sans Semi Condensed"/>
                  <a:ea typeface="Encode Sans Semi Condensed"/>
                  <a:cs typeface="Encode Sans Semi Condensed"/>
                  <a:sym typeface="Encode Sans Semi Condensed"/>
                </a:rPr>
                <a:t>Near Miss</a:t>
              </a:r>
              <a:endParaRPr sz="1000" dirty="0">
                <a:solidFill>
                  <a:schemeClr val="accent5"/>
                </a:solidFill>
                <a:latin typeface="Encode Sans Semi Condensed"/>
                <a:ea typeface="Encode Sans Semi Condensed"/>
                <a:cs typeface="Encode Sans Semi Condensed"/>
                <a:sym typeface="Encode Sans Semi Condensed"/>
              </a:endParaRPr>
            </a:p>
          </p:txBody>
        </p:sp>
        <p:sp>
          <p:nvSpPr>
            <p:cNvPr id="305" name="Google Shape;305;p27"/>
            <p:cNvSpPr/>
            <p:nvPr/>
          </p:nvSpPr>
          <p:spPr>
            <a:xfrm flipH="1">
              <a:off x="1083025" y="2306625"/>
              <a:ext cx="1834800" cy="143400"/>
            </a:xfrm>
            <a:prstGeom prst="parallelogram">
              <a:avLst>
                <a:gd name="adj" fmla="val 9695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6" name="Google Shape;306;p27"/>
            <p:cNvSpPr/>
            <p:nvPr/>
          </p:nvSpPr>
          <p:spPr>
            <a:xfrm>
              <a:off x="1083125" y="2460449"/>
              <a:ext cx="1834800" cy="143400"/>
            </a:xfrm>
            <a:prstGeom prst="parallelogram">
              <a:avLst>
                <a:gd name="adj" fmla="val 9695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7" name="Google Shape;307;p27"/>
          <p:cNvGrpSpPr/>
          <p:nvPr/>
        </p:nvGrpSpPr>
        <p:grpSpPr>
          <a:xfrm>
            <a:off x="6145383" y="2534503"/>
            <a:ext cx="1834900" cy="1582600"/>
            <a:chOff x="1083025" y="2306625"/>
            <a:chExt cx="1834900" cy="1582600"/>
          </a:xfrm>
        </p:grpSpPr>
        <p:sp>
          <p:nvSpPr>
            <p:cNvPr id="309" name="Google Shape;309;p27"/>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100" b="1" dirty="0">
                  <a:solidFill>
                    <a:schemeClr val="tx2"/>
                  </a:solidFill>
                  <a:latin typeface="Encode Sans Semi Condensed"/>
                  <a:ea typeface="Encode Sans Semi Condensed"/>
                  <a:cs typeface="Encode Sans Semi Condensed"/>
                  <a:sym typeface="Encode Sans Semi Condensed"/>
                </a:rPr>
                <a:t>WHAT’S NEXT?</a:t>
              </a:r>
              <a:endParaRPr sz="1100" b="1" dirty="0">
                <a:solidFill>
                  <a:schemeClr val="tx2"/>
                </a:solidFill>
                <a:latin typeface="Encode Sans Semi Condensed"/>
                <a:ea typeface="Encode Sans Semi Condensed"/>
                <a:cs typeface="Encode Sans Semi Condensed"/>
                <a:sym typeface="Encode Sans Semi Condensed"/>
              </a:endParaRPr>
            </a:p>
          </p:txBody>
        </p:sp>
        <p:sp>
          <p:nvSpPr>
            <p:cNvPr id="310" name="Google Shape;310;p27"/>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1000" dirty="0">
                  <a:solidFill>
                    <a:schemeClr val="tx2"/>
                  </a:solidFill>
                  <a:latin typeface="Encode Sans Semi Condensed"/>
                  <a:ea typeface="Encode Sans Semi Condensed"/>
                  <a:cs typeface="Encode Sans Semi Condensed"/>
                  <a:sym typeface="Encode Sans Semi Condensed"/>
                </a:rPr>
                <a:t>Neural Networks - In progress </a:t>
              </a:r>
              <a:endParaRPr sz="1000" dirty="0">
                <a:solidFill>
                  <a:schemeClr val="tx2"/>
                </a:solidFill>
                <a:latin typeface="Encode Sans Semi Condensed"/>
                <a:ea typeface="Encode Sans Semi Condensed"/>
                <a:cs typeface="Encode Sans Semi Condensed"/>
                <a:sym typeface="Encode Sans Semi Condensed"/>
              </a:endParaRPr>
            </a:p>
          </p:txBody>
        </p:sp>
        <p:sp>
          <p:nvSpPr>
            <p:cNvPr id="312" name="Google Shape;312;p27"/>
            <p:cNvSpPr/>
            <p:nvPr/>
          </p:nvSpPr>
          <p:spPr>
            <a:xfrm flipH="1">
              <a:off x="1083025" y="2306625"/>
              <a:ext cx="1834800" cy="143400"/>
            </a:xfrm>
            <a:prstGeom prst="parallelogram">
              <a:avLst>
                <a:gd name="adj" fmla="val 9695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3" name="Google Shape;313;p27"/>
            <p:cNvSpPr/>
            <p:nvPr/>
          </p:nvSpPr>
          <p:spPr>
            <a:xfrm>
              <a:off x="1083125" y="2460449"/>
              <a:ext cx="1834800" cy="143400"/>
            </a:xfrm>
            <a:prstGeom prst="parallelogram">
              <a:avLst>
                <a:gd name="adj" fmla="val 9695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68;p36">
            <a:extLst>
              <a:ext uri="{FF2B5EF4-FFF2-40B4-BE49-F238E27FC236}">
                <a16:creationId xmlns:a16="http://schemas.microsoft.com/office/drawing/2014/main" id="{59A5EB42-94F5-4FF2-9D20-D7DA671505EA}"/>
              </a:ext>
            </a:extLst>
          </p:cNvPr>
          <p:cNvSpPr/>
          <p:nvPr/>
        </p:nvSpPr>
        <p:spPr>
          <a:xfrm>
            <a:off x="6983956" y="3652480"/>
            <a:ext cx="277325" cy="2647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26965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grpSp>
        <p:nvGrpSpPr>
          <p:cNvPr id="147" name="Google Shape;147;p14"/>
          <p:cNvGrpSpPr/>
          <p:nvPr/>
        </p:nvGrpSpPr>
        <p:grpSpPr>
          <a:xfrm>
            <a:off x="2373793" y="2307021"/>
            <a:ext cx="4395686" cy="816480"/>
            <a:chOff x="0" y="1715400"/>
            <a:chExt cx="4395686" cy="816480"/>
          </a:xfrm>
        </p:grpSpPr>
        <p:sp>
          <p:nvSpPr>
            <p:cNvPr id="148" name="Google Shape;148;p14"/>
            <p:cNvSpPr/>
            <p:nvPr/>
          </p:nvSpPr>
          <p:spPr>
            <a:xfrm rot="5400000">
              <a:off x="3486236" y="1622430"/>
              <a:ext cx="617100" cy="1201800"/>
            </a:xfrm>
            <a:prstGeom prst="parallelogram">
              <a:avLst>
                <a:gd name="adj" fmla="val 10943"/>
              </a:avLst>
            </a:prstGeom>
            <a:gradFill>
              <a:gsLst>
                <a:gs pos="0">
                  <a:schemeClr val="accent1"/>
                </a:gs>
                <a:gs pos="2900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4"/>
            <p:cNvSpPr/>
            <p:nvPr/>
          </p:nvSpPr>
          <p:spPr>
            <a:xfrm rot="10800000" flipH="1">
              <a:off x="3189575" y="2278442"/>
              <a:ext cx="927900" cy="1881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4"/>
            <p:cNvSpPr/>
            <p:nvPr/>
          </p:nvSpPr>
          <p:spPr>
            <a:xfrm rot="-5400000" flipH="1">
              <a:off x="292350" y="1622430"/>
              <a:ext cx="617100" cy="1201800"/>
            </a:xfrm>
            <a:prstGeom prst="parallelogram">
              <a:avLst>
                <a:gd name="adj" fmla="val 10943"/>
              </a:avLst>
            </a:prstGeom>
            <a:gradFill>
              <a:gsLst>
                <a:gs pos="0">
                  <a:schemeClr val="accent1"/>
                </a:gs>
                <a:gs pos="2900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4"/>
            <p:cNvSpPr/>
            <p:nvPr/>
          </p:nvSpPr>
          <p:spPr>
            <a:xfrm rot="10800000">
              <a:off x="278211" y="2278442"/>
              <a:ext cx="927900" cy="1881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rot="10800000" flipH="1">
              <a:off x="281975" y="1715400"/>
              <a:ext cx="3840000" cy="565500"/>
            </a:xfrm>
            <a:prstGeom prst="rect">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3" name="Google Shape;153;p14"/>
          <p:cNvSpPr txBox="1">
            <a:spLocks noGrp="1"/>
          </p:cNvSpPr>
          <p:nvPr>
            <p:ph type="ctrTitle" idx="4294967295"/>
          </p:nvPr>
        </p:nvSpPr>
        <p:spPr>
          <a:xfrm>
            <a:off x="802525" y="1058165"/>
            <a:ext cx="7539000" cy="776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7200" dirty="0">
                <a:solidFill>
                  <a:schemeClr val="accent2"/>
                </a:solidFill>
              </a:rPr>
              <a:t>Thank You!</a:t>
            </a:r>
            <a:endParaRPr sz="7200" dirty="0">
              <a:solidFill>
                <a:schemeClr val="accent2"/>
              </a:solidFill>
            </a:endParaRPr>
          </a:p>
        </p:txBody>
      </p:sp>
      <p:sp>
        <p:nvSpPr>
          <p:cNvPr id="154" name="Google Shape;154;p14"/>
          <p:cNvSpPr txBox="1">
            <a:spLocks noGrp="1"/>
          </p:cNvSpPr>
          <p:nvPr>
            <p:ph type="subTitle" idx="4294967295"/>
          </p:nvPr>
        </p:nvSpPr>
        <p:spPr>
          <a:xfrm>
            <a:off x="802525" y="3322772"/>
            <a:ext cx="7539000" cy="8622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US" b="1" dirty="0">
                <a:solidFill>
                  <a:schemeClr val="tx2"/>
                </a:solidFill>
                <a:latin typeface="Encode Sans Semi Condensed"/>
                <a:ea typeface="Encode Sans Semi Condensed"/>
                <a:cs typeface="Encode Sans Semi Condensed"/>
                <a:sym typeface="Encode Sans Semi Condensed"/>
              </a:rPr>
              <a:t>Arink Bertrand</a:t>
            </a:r>
          </a:p>
          <a:p>
            <a:pPr marL="0" lvl="0" indent="0" algn="ctr" rtl="0">
              <a:spcBef>
                <a:spcPts val="600"/>
              </a:spcBef>
              <a:spcAft>
                <a:spcPts val="0"/>
              </a:spcAft>
              <a:buNone/>
            </a:pPr>
            <a:r>
              <a:rPr lang="en-US" sz="2000" i="0" dirty="0">
                <a:solidFill>
                  <a:schemeClr val="tx2"/>
                </a:solidFill>
                <a:effectLst/>
                <a:latin typeface="Encode Sans Semi Condensed" panose="020B0604020202020204" charset="0"/>
                <a:hlinkClick r:id="rId3">
                  <a:extLst>
                    <a:ext uri="{A12FA001-AC4F-418D-AE19-62706E023703}">
                      <ahyp:hlinkClr xmlns:ahyp="http://schemas.microsoft.com/office/drawing/2018/hyperlinkcolor" val="tx"/>
                    </a:ext>
                  </a:extLst>
                </a:hlinkClick>
              </a:rPr>
              <a:t>LinkedIn: </a:t>
            </a:r>
            <a:r>
              <a:rPr lang="en-US" sz="2000" i="0" dirty="0" err="1">
                <a:solidFill>
                  <a:schemeClr val="tx2"/>
                </a:solidFill>
                <a:effectLst/>
                <a:latin typeface="Encode Sans Semi Condensed" panose="020B0604020202020204" charset="0"/>
                <a:hlinkClick r:id="rId3">
                  <a:extLst>
                    <a:ext uri="{A12FA001-AC4F-418D-AE19-62706E023703}">
                      <ahyp:hlinkClr xmlns:ahyp="http://schemas.microsoft.com/office/drawing/2018/hyperlinkcolor" val="tx"/>
                    </a:ext>
                  </a:extLst>
                </a:hlinkClick>
              </a:rPr>
              <a:t>arink-bertrand</a:t>
            </a:r>
            <a:endParaRPr lang="en-US" sz="2000" i="0" dirty="0">
              <a:solidFill>
                <a:schemeClr val="tx2"/>
              </a:solidFill>
              <a:effectLst/>
              <a:latin typeface="Encode Sans Semi Condensed" panose="020B0604020202020204" charset="0"/>
            </a:endParaRPr>
          </a:p>
          <a:p>
            <a:pPr marL="0" lvl="0" indent="0" algn="ctr" rtl="0">
              <a:spcBef>
                <a:spcPts val="600"/>
              </a:spcBef>
              <a:spcAft>
                <a:spcPts val="0"/>
              </a:spcAft>
              <a:buNone/>
            </a:pPr>
            <a:r>
              <a:rPr lang="en-US" sz="2000" u="sng" dirty="0" err="1">
                <a:solidFill>
                  <a:schemeClr val="tx2"/>
                </a:solidFill>
                <a:latin typeface="Encode Sans Semi Condensed" panose="020B0604020202020204" charset="0"/>
                <a:ea typeface="Encode Sans Semi Condensed"/>
                <a:cs typeface="Encode Sans Semi Condensed"/>
                <a:sym typeface="Encode Sans Semi Condensed"/>
              </a:rPr>
              <a:t>Github</a:t>
            </a:r>
            <a:r>
              <a:rPr lang="en-US" sz="2000" u="sng" dirty="0">
                <a:solidFill>
                  <a:schemeClr val="tx2"/>
                </a:solidFill>
                <a:latin typeface="Encode Sans Semi Condensed" panose="020B0604020202020204" charset="0"/>
                <a:ea typeface="Encode Sans Semi Condensed"/>
                <a:cs typeface="Encode Sans Semi Condensed"/>
                <a:sym typeface="Encode Sans Semi Condensed"/>
              </a:rPr>
              <a:t>: </a:t>
            </a:r>
            <a:r>
              <a:rPr lang="en-US" sz="2000" u="sng" dirty="0" err="1">
                <a:solidFill>
                  <a:schemeClr val="tx2"/>
                </a:solidFill>
                <a:latin typeface="Encode Sans Semi Condensed" panose="020B0604020202020204" charset="0"/>
                <a:ea typeface="Encode Sans Semi Condensed"/>
                <a:cs typeface="Encode Sans Semi Condensed"/>
                <a:sym typeface="Encode Sans Semi Condensed"/>
              </a:rPr>
              <a:t>ArinkB</a:t>
            </a:r>
            <a:endParaRPr lang="en-US" sz="2000" u="sng" dirty="0">
              <a:solidFill>
                <a:schemeClr val="tx2"/>
              </a:solidFill>
              <a:latin typeface="Encode Sans Semi Condensed" panose="020B0604020202020204" charset="0"/>
              <a:ea typeface="Encode Sans Semi Condensed"/>
              <a:cs typeface="Encode Sans Semi Condensed"/>
              <a:sym typeface="Encode Sans Semi Condensed"/>
            </a:endParaRPr>
          </a:p>
          <a:p>
            <a:pPr marL="0" lvl="0" indent="0" algn="ctr" rtl="0">
              <a:spcBef>
                <a:spcPts val="600"/>
              </a:spcBef>
              <a:spcAft>
                <a:spcPts val="0"/>
              </a:spcAft>
              <a:buNone/>
            </a:pPr>
            <a:endParaRPr b="1" dirty="0">
              <a:latin typeface="Encode Sans Semi Condensed"/>
              <a:ea typeface="Encode Sans Semi Condensed"/>
              <a:cs typeface="Encode Sans Semi Condensed"/>
              <a:sym typeface="Encode Sans Semi Condensed"/>
            </a:endParaRPr>
          </a:p>
        </p:txBody>
      </p:sp>
      <p:sp>
        <p:nvSpPr>
          <p:cNvPr id="13" name="TextBox 12">
            <a:extLst>
              <a:ext uri="{FF2B5EF4-FFF2-40B4-BE49-F238E27FC236}">
                <a16:creationId xmlns:a16="http://schemas.microsoft.com/office/drawing/2014/main" id="{CCAD0E13-49D1-4800-9069-FD31AA72C15D}"/>
              </a:ext>
            </a:extLst>
          </p:cNvPr>
          <p:cNvSpPr txBox="1"/>
          <p:nvPr/>
        </p:nvSpPr>
        <p:spPr>
          <a:xfrm>
            <a:off x="2651636" y="2307021"/>
            <a:ext cx="3840001" cy="461665"/>
          </a:xfrm>
          <a:prstGeom prst="rect">
            <a:avLst/>
          </a:prstGeom>
          <a:noFill/>
        </p:spPr>
        <p:txBody>
          <a:bodyPr wrap="square">
            <a:spAutoFit/>
          </a:bodyPr>
          <a:lstStyle/>
          <a:p>
            <a:pPr marL="0" lvl="0" indent="0" algn="ctr" rtl="0">
              <a:spcBef>
                <a:spcPts val="600"/>
              </a:spcBef>
              <a:spcAft>
                <a:spcPts val="0"/>
              </a:spcAft>
              <a:buNone/>
            </a:pPr>
            <a:r>
              <a:rPr lang="en-US" sz="2400" b="1" dirty="0">
                <a:solidFill>
                  <a:schemeClr val="bg1"/>
                </a:solidFill>
                <a:latin typeface="Encode Sans Semi Condensed"/>
                <a:ea typeface="Encode Sans Semi Condensed"/>
                <a:cs typeface="Encode Sans Semi Condensed"/>
                <a:sym typeface="Encode Sans Semi Condensed"/>
              </a:rPr>
              <a:t>Questions?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E68619A-35E0-4DD3-AFB6-33467457DB7C}"/>
              </a:ext>
            </a:extLst>
          </p:cNvPr>
          <p:cNvSpPr txBox="1"/>
          <p:nvPr/>
        </p:nvSpPr>
        <p:spPr>
          <a:xfrm>
            <a:off x="261851" y="4189614"/>
            <a:ext cx="8620298" cy="584775"/>
          </a:xfrm>
          <a:prstGeom prst="rect">
            <a:avLst/>
          </a:prstGeom>
          <a:noFill/>
        </p:spPr>
        <p:txBody>
          <a:bodyPr wrap="square" rtlCol="0">
            <a:spAutoFit/>
          </a:bodyPr>
          <a:lstStyle/>
          <a:p>
            <a:pPr algn="ctr"/>
            <a:r>
              <a:rPr lang="en-US" sz="3200" dirty="0">
                <a:solidFill>
                  <a:schemeClr val="bg1"/>
                </a:solidFill>
                <a:latin typeface="Encode Sans Semi Condensed Light" panose="020B0604020202020204" charset="0"/>
              </a:rPr>
              <a:t>Sources</a:t>
            </a:r>
          </a:p>
        </p:txBody>
      </p:sp>
      <p:sp>
        <p:nvSpPr>
          <p:cNvPr id="2" name="TextBox 1">
            <a:extLst>
              <a:ext uri="{FF2B5EF4-FFF2-40B4-BE49-F238E27FC236}">
                <a16:creationId xmlns:a16="http://schemas.microsoft.com/office/drawing/2014/main" id="{6D3C1086-048E-40F6-89A2-05DC06BABF88}"/>
              </a:ext>
            </a:extLst>
          </p:cNvPr>
          <p:cNvSpPr txBox="1"/>
          <p:nvPr/>
        </p:nvSpPr>
        <p:spPr>
          <a:xfrm>
            <a:off x="0" y="689428"/>
            <a:ext cx="9143999" cy="2554545"/>
          </a:xfrm>
          <a:prstGeom prst="rect">
            <a:avLst/>
          </a:prstGeom>
          <a:noFill/>
        </p:spPr>
        <p:txBody>
          <a:bodyPr wrap="square" rtlCol="0">
            <a:spAutoFit/>
          </a:bodyPr>
          <a:lstStyle/>
          <a:p>
            <a:pPr algn="ctr"/>
            <a:r>
              <a:rPr lang="en-US" sz="4000" dirty="0">
                <a:solidFill>
                  <a:schemeClr val="accent4"/>
                </a:solidFill>
                <a:hlinkClick r:id="rId3">
                  <a:extLst>
                    <a:ext uri="{A12FA001-AC4F-418D-AE19-62706E023703}">
                      <ahyp:hlinkClr xmlns:ahyp="http://schemas.microsoft.com/office/drawing/2018/hyperlinkcolor" val="tx"/>
                    </a:ext>
                  </a:extLst>
                </a:hlinkClick>
              </a:rPr>
              <a:t>Crowd AI Skip Challenge</a:t>
            </a:r>
            <a:endParaRPr lang="en-US" sz="4000" dirty="0">
              <a:solidFill>
                <a:schemeClr val="accent4"/>
              </a:solidFill>
            </a:endParaRPr>
          </a:p>
          <a:p>
            <a:pPr algn="ctr"/>
            <a:r>
              <a:rPr lang="en-US" sz="4000" dirty="0">
                <a:solidFill>
                  <a:schemeClr val="accent4"/>
                </a:solidFill>
                <a:hlinkClick r:id="rId4">
                  <a:extLst>
                    <a:ext uri="{A12FA001-AC4F-418D-AE19-62706E023703}">
                      <ahyp:hlinkClr xmlns:ahyp="http://schemas.microsoft.com/office/drawing/2018/hyperlinkcolor" val="tx"/>
                    </a:ext>
                  </a:extLst>
                </a:hlinkClick>
              </a:rPr>
              <a:t>SNL – Rap Song Skit</a:t>
            </a:r>
            <a:endParaRPr lang="en-US" sz="4000" dirty="0">
              <a:solidFill>
                <a:schemeClr val="accent4"/>
              </a:solidFill>
            </a:endParaRPr>
          </a:p>
          <a:p>
            <a:pPr algn="ctr"/>
            <a:r>
              <a:rPr lang="en-US" sz="4000" dirty="0">
                <a:solidFill>
                  <a:schemeClr val="accent4"/>
                </a:solidFill>
                <a:hlinkClick r:id="rId5">
                  <a:extLst>
                    <a:ext uri="{A12FA001-AC4F-418D-AE19-62706E023703}">
                      <ahyp:hlinkClr xmlns:ahyp="http://schemas.microsoft.com/office/drawing/2018/hyperlinkcolor" val="tx"/>
                    </a:ext>
                  </a:extLst>
                </a:hlinkClick>
              </a:rPr>
              <a:t>57 Minutes of Jason Derulo</a:t>
            </a:r>
            <a:endParaRPr lang="en-US" sz="4000" dirty="0">
              <a:solidFill>
                <a:schemeClr val="accent4"/>
              </a:solidFill>
            </a:endParaRPr>
          </a:p>
          <a:p>
            <a:pPr algn="ctr"/>
            <a:r>
              <a:rPr lang="en-US" sz="4000" dirty="0">
                <a:solidFill>
                  <a:schemeClr val="accent4"/>
                </a:solidFill>
                <a:hlinkClick r:id="rId6">
                  <a:extLst>
                    <a:ext uri="{A12FA001-AC4F-418D-AE19-62706E023703}">
                      <ahyp:hlinkClr xmlns:ahyp="http://schemas.microsoft.com/office/drawing/2018/hyperlinkcolor" val="tx"/>
                    </a:ext>
                  </a:extLst>
                </a:hlinkClick>
              </a:rPr>
              <a:t>Best Song in Dataset</a:t>
            </a:r>
            <a:endParaRPr lang="en-US" sz="4000" dirty="0">
              <a:solidFill>
                <a:schemeClr val="accent4"/>
              </a:solidFill>
            </a:endParaRPr>
          </a:p>
        </p:txBody>
      </p:sp>
    </p:spTree>
    <p:extLst>
      <p:ext uri="{BB962C8B-B14F-4D97-AF65-F5344CB8AC3E}">
        <p14:creationId xmlns:p14="http://schemas.microsoft.com/office/powerpoint/2010/main" val="602974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grpSp>
        <p:nvGrpSpPr>
          <p:cNvPr id="147" name="Google Shape;147;p14"/>
          <p:cNvGrpSpPr/>
          <p:nvPr/>
        </p:nvGrpSpPr>
        <p:grpSpPr>
          <a:xfrm>
            <a:off x="2373793" y="2307021"/>
            <a:ext cx="4395686" cy="816480"/>
            <a:chOff x="0" y="1715400"/>
            <a:chExt cx="4395686" cy="816480"/>
          </a:xfrm>
        </p:grpSpPr>
        <p:sp>
          <p:nvSpPr>
            <p:cNvPr id="148" name="Google Shape;148;p14"/>
            <p:cNvSpPr/>
            <p:nvPr/>
          </p:nvSpPr>
          <p:spPr>
            <a:xfrm rot="5400000">
              <a:off x="3486236" y="1622430"/>
              <a:ext cx="617100" cy="1201800"/>
            </a:xfrm>
            <a:prstGeom prst="parallelogram">
              <a:avLst>
                <a:gd name="adj" fmla="val 10943"/>
              </a:avLst>
            </a:prstGeom>
            <a:gradFill>
              <a:gsLst>
                <a:gs pos="0">
                  <a:schemeClr val="accent1"/>
                </a:gs>
                <a:gs pos="2900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4"/>
            <p:cNvSpPr/>
            <p:nvPr/>
          </p:nvSpPr>
          <p:spPr>
            <a:xfrm rot="10800000" flipH="1">
              <a:off x="3189575" y="2278442"/>
              <a:ext cx="927900" cy="1881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4"/>
            <p:cNvSpPr/>
            <p:nvPr/>
          </p:nvSpPr>
          <p:spPr>
            <a:xfrm rot="-5400000" flipH="1">
              <a:off x="292350" y="1622430"/>
              <a:ext cx="617100" cy="1201800"/>
            </a:xfrm>
            <a:prstGeom prst="parallelogram">
              <a:avLst>
                <a:gd name="adj" fmla="val 10943"/>
              </a:avLst>
            </a:prstGeom>
            <a:gradFill>
              <a:gsLst>
                <a:gs pos="0">
                  <a:schemeClr val="accent1"/>
                </a:gs>
                <a:gs pos="2900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4"/>
            <p:cNvSpPr/>
            <p:nvPr/>
          </p:nvSpPr>
          <p:spPr>
            <a:xfrm rot="10800000">
              <a:off x="278211" y="2278442"/>
              <a:ext cx="927900" cy="188100"/>
            </a:xfrm>
            <a:prstGeom prst="rtTriangle">
              <a:avLst/>
            </a:prstGeom>
            <a:gradFill>
              <a:gsLst>
                <a:gs pos="0">
                  <a:schemeClr val="accent1"/>
                </a:gs>
                <a:gs pos="4700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rot="10800000" flipH="1">
              <a:off x="281975" y="1715400"/>
              <a:ext cx="3840000" cy="565500"/>
            </a:xfrm>
            <a:prstGeom prst="rect">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3" name="Google Shape;153;p14"/>
          <p:cNvSpPr txBox="1">
            <a:spLocks noGrp="1"/>
          </p:cNvSpPr>
          <p:nvPr>
            <p:ph type="ctrTitle" idx="4294967295"/>
          </p:nvPr>
        </p:nvSpPr>
        <p:spPr>
          <a:xfrm>
            <a:off x="802525" y="1058165"/>
            <a:ext cx="7539000" cy="776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7200" dirty="0">
                <a:solidFill>
                  <a:schemeClr val="accent2"/>
                </a:solidFill>
              </a:rPr>
              <a:t>Hello!</a:t>
            </a:r>
            <a:endParaRPr sz="7200" dirty="0">
              <a:solidFill>
                <a:schemeClr val="accent2"/>
              </a:solidFill>
            </a:endParaRPr>
          </a:p>
        </p:txBody>
      </p:sp>
      <p:sp>
        <p:nvSpPr>
          <p:cNvPr id="154" name="Google Shape;154;p14"/>
          <p:cNvSpPr txBox="1">
            <a:spLocks noGrp="1"/>
          </p:cNvSpPr>
          <p:nvPr>
            <p:ph type="subTitle" idx="4294967295"/>
          </p:nvPr>
        </p:nvSpPr>
        <p:spPr>
          <a:xfrm>
            <a:off x="802525" y="3322771"/>
            <a:ext cx="7539000" cy="1514699"/>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US" b="1" dirty="0">
                <a:solidFill>
                  <a:schemeClr val="tx2"/>
                </a:solidFill>
                <a:latin typeface="Encode Sans Semi Condensed"/>
                <a:ea typeface="Encode Sans Semi Condensed"/>
                <a:cs typeface="Encode Sans Semi Condensed"/>
                <a:sym typeface="Encode Sans Semi Condensed"/>
              </a:rPr>
              <a:t>Data Scientist</a:t>
            </a:r>
          </a:p>
          <a:p>
            <a:pPr marL="0" lvl="0" indent="0" algn="ctr" rtl="0">
              <a:spcBef>
                <a:spcPts val="600"/>
              </a:spcBef>
              <a:spcAft>
                <a:spcPts val="0"/>
              </a:spcAft>
              <a:buNone/>
            </a:pPr>
            <a:r>
              <a:rPr lang="en-US" sz="2000" i="0" u="sng" dirty="0" err="1">
                <a:solidFill>
                  <a:schemeClr val="tx2"/>
                </a:solidFill>
                <a:effectLst/>
                <a:latin typeface="Encode Sans Semi Condensed" panose="020B0604020202020204" charset="0"/>
                <a:hlinkClick r:id="rId3">
                  <a:extLst>
                    <a:ext uri="{A12FA001-AC4F-418D-AE19-62706E023703}">
                      <ahyp:hlinkClr xmlns:ahyp="http://schemas.microsoft.com/office/drawing/2018/hyperlinkcolor" val="tx"/>
                    </a:ext>
                  </a:extLst>
                </a:hlinkClick>
              </a:rPr>
              <a:t>Linkedin</a:t>
            </a:r>
            <a:r>
              <a:rPr lang="en-US" sz="2000" i="0" u="sng" dirty="0">
                <a:solidFill>
                  <a:schemeClr val="tx2"/>
                </a:solidFill>
                <a:effectLst/>
                <a:latin typeface="Encode Sans Semi Condensed" panose="020B0604020202020204" charset="0"/>
                <a:hlinkClick r:id="rId3">
                  <a:extLst>
                    <a:ext uri="{A12FA001-AC4F-418D-AE19-62706E023703}">
                      <ahyp:hlinkClr xmlns:ahyp="http://schemas.microsoft.com/office/drawing/2018/hyperlinkcolor" val="tx"/>
                    </a:ext>
                  </a:extLst>
                </a:hlinkClick>
              </a:rPr>
              <a:t>: </a:t>
            </a:r>
            <a:r>
              <a:rPr lang="en-US" sz="2000" i="0" u="sng" dirty="0" err="1">
                <a:solidFill>
                  <a:schemeClr val="tx2"/>
                </a:solidFill>
                <a:effectLst/>
                <a:latin typeface="Encode Sans Semi Condensed" panose="020B0604020202020204" charset="0"/>
                <a:hlinkClick r:id="rId3">
                  <a:extLst>
                    <a:ext uri="{A12FA001-AC4F-418D-AE19-62706E023703}">
                      <ahyp:hlinkClr xmlns:ahyp="http://schemas.microsoft.com/office/drawing/2018/hyperlinkcolor" val="tx"/>
                    </a:ext>
                  </a:extLst>
                </a:hlinkClick>
              </a:rPr>
              <a:t>arink-bertrand</a:t>
            </a:r>
            <a:endParaRPr lang="en-US" sz="2000" i="0" u="sng" dirty="0">
              <a:solidFill>
                <a:schemeClr val="tx2"/>
              </a:solidFill>
              <a:effectLst/>
              <a:latin typeface="Encode Sans Semi Condensed" panose="020B0604020202020204" charset="0"/>
            </a:endParaRPr>
          </a:p>
          <a:p>
            <a:pPr marL="0" lvl="0" indent="0" algn="ctr" rtl="0">
              <a:spcBef>
                <a:spcPts val="600"/>
              </a:spcBef>
              <a:spcAft>
                <a:spcPts val="0"/>
              </a:spcAft>
              <a:buNone/>
            </a:pPr>
            <a:r>
              <a:rPr lang="en-US" sz="2000" u="sng" dirty="0" err="1">
                <a:solidFill>
                  <a:schemeClr val="tx2"/>
                </a:solidFill>
                <a:latin typeface="Encode Sans Semi Condensed" panose="020B0604020202020204" charset="0"/>
                <a:ea typeface="Encode Sans Semi Condensed"/>
                <a:cs typeface="Encode Sans Semi Condensed"/>
                <a:sym typeface="Encode Sans Semi Condensed"/>
              </a:rPr>
              <a:t>Github</a:t>
            </a:r>
            <a:r>
              <a:rPr lang="en-US" sz="2000" u="sng" dirty="0">
                <a:solidFill>
                  <a:schemeClr val="tx2"/>
                </a:solidFill>
                <a:latin typeface="Encode Sans Semi Condensed" panose="020B0604020202020204" charset="0"/>
                <a:ea typeface="Encode Sans Semi Condensed"/>
                <a:cs typeface="Encode Sans Semi Condensed"/>
                <a:sym typeface="Encode Sans Semi Condensed"/>
              </a:rPr>
              <a:t>: </a:t>
            </a:r>
            <a:r>
              <a:rPr lang="en-US" sz="2000" u="sng" dirty="0" err="1">
                <a:solidFill>
                  <a:schemeClr val="tx2"/>
                </a:solidFill>
                <a:latin typeface="Encode Sans Semi Condensed" panose="020B0604020202020204" charset="0"/>
                <a:ea typeface="Encode Sans Semi Condensed"/>
                <a:cs typeface="Encode Sans Semi Condensed"/>
                <a:sym typeface="Encode Sans Semi Condensed"/>
              </a:rPr>
              <a:t>ArinkB</a:t>
            </a:r>
            <a:endParaRPr lang="en-US" sz="2000" u="sng" dirty="0">
              <a:solidFill>
                <a:schemeClr val="tx2"/>
              </a:solidFill>
              <a:latin typeface="Encode Sans Semi Condensed" panose="020B0604020202020204" charset="0"/>
              <a:ea typeface="Encode Sans Semi Condensed"/>
              <a:cs typeface="Encode Sans Semi Condensed"/>
              <a:sym typeface="Encode Sans Semi Condensed"/>
            </a:endParaRPr>
          </a:p>
          <a:p>
            <a:pPr marL="0" lvl="0" indent="0" algn="ctr" rtl="0">
              <a:spcBef>
                <a:spcPts val="600"/>
              </a:spcBef>
              <a:spcAft>
                <a:spcPts val="0"/>
              </a:spcAft>
              <a:buNone/>
            </a:pPr>
            <a:endParaRPr b="1" dirty="0">
              <a:latin typeface="Encode Sans Semi Condensed"/>
              <a:ea typeface="Encode Sans Semi Condensed"/>
              <a:cs typeface="Encode Sans Semi Condensed"/>
              <a:sym typeface="Encode Sans Semi Condensed"/>
            </a:endParaRPr>
          </a:p>
        </p:txBody>
      </p:sp>
      <p:sp>
        <p:nvSpPr>
          <p:cNvPr id="2" name="TextBox 1">
            <a:extLst>
              <a:ext uri="{FF2B5EF4-FFF2-40B4-BE49-F238E27FC236}">
                <a16:creationId xmlns:a16="http://schemas.microsoft.com/office/drawing/2014/main" id="{D35937B1-BB59-4998-B579-44E730073030}"/>
              </a:ext>
            </a:extLst>
          </p:cNvPr>
          <p:cNvSpPr txBox="1"/>
          <p:nvPr/>
        </p:nvSpPr>
        <p:spPr>
          <a:xfrm>
            <a:off x="2762865" y="2330529"/>
            <a:ext cx="3736668" cy="461665"/>
          </a:xfrm>
          <a:prstGeom prst="rect">
            <a:avLst/>
          </a:prstGeom>
          <a:noFill/>
        </p:spPr>
        <p:txBody>
          <a:bodyPr wrap="square" rtlCol="0">
            <a:spAutoFit/>
          </a:bodyPr>
          <a:lstStyle/>
          <a:p>
            <a:pPr algn="ctr"/>
            <a:r>
              <a:rPr lang="en-US" sz="2400" b="1" dirty="0">
                <a:solidFill>
                  <a:schemeClr val="bg1"/>
                </a:solidFill>
                <a:latin typeface="Encode Sans Semi Condensed Light" panose="020B0604020202020204" charset="0"/>
              </a:rPr>
              <a:t>Arink Bertrand</a:t>
            </a:r>
          </a:p>
        </p:txBody>
      </p:sp>
    </p:spTree>
    <p:extLst>
      <p:ext uri="{BB962C8B-B14F-4D97-AF65-F5344CB8AC3E}">
        <p14:creationId xmlns:p14="http://schemas.microsoft.com/office/powerpoint/2010/main" val="42767045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1" name="Google Shape;141;p13"/>
          <p:cNvSpPr txBox="1">
            <a:spLocks noGrp="1"/>
          </p:cNvSpPr>
          <p:nvPr>
            <p:ph type="subTitle" idx="1"/>
          </p:nvPr>
        </p:nvSpPr>
        <p:spPr>
          <a:xfrm>
            <a:off x="3025300" y="167683"/>
            <a:ext cx="5021420" cy="3747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4000" dirty="0"/>
              <a:t>The Problem</a:t>
            </a:r>
          </a:p>
        </p:txBody>
      </p:sp>
      <p:pic>
        <p:nvPicPr>
          <p:cNvPr id="6" name="Picture 5" descr="A screen shot of a person&#10;&#10;Description automatically generated">
            <a:extLst>
              <a:ext uri="{FF2B5EF4-FFF2-40B4-BE49-F238E27FC236}">
                <a16:creationId xmlns:a16="http://schemas.microsoft.com/office/drawing/2014/main" id="{245E1291-F049-4A7A-8336-12DF9D9D7A8E}"/>
              </a:ext>
            </a:extLst>
          </p:cNvPr>
          <p:cNvPicPr>
            <a:picLocks noChangeAspect="1"/>
          </p:cNvPicPr>
          <p:nvPr/>
        </p:nvPicPr>
        <p:blipFill>
          <a:blip r:embed="rId3"/>
          <a:stretch>
            <a:fillRect/>
          </a:stretch>
        </p:blipFill>
        <p:spPr>
          <a:xfrm>
            <a:off x="3073424" y="843114"/>
            <a:ext cx="4973296" cy="2797479"/>
          </a:xfrm>
          <a:prstGeom prst="rect">
            <a:avLst/>
          </a:prstGeom>
        </p:spPr>
      </p:pic>
      <p:sp>
        <p:nvSpPr>
          <p:cNvPr id="12" name="Google Shape;141;p13">
            <a:extLst>
              <a:ext uri="{FF2B5EF4-FFF2-40B4-BE49-F238E27FC236}">
                <a16:creationId xmlns:a16="http://schemas.microsoft.com/office/drawing/2014/main" id="{F472D2A7-6461-443C-B2E3-46AB6264943A}"/>
              </a:ext>
            </a:extLst>
          </p:cNvPr>
          <p:cNvSpPr txBox="1">
            <a:spLocks/>
          </p:cNvSpPr>
          <p:nvPr/>
        </p:nvSpPr>
        <p:spPr>
          <a:xfrm>
            <a:off x="3025299" y="3653372"/>
            <a:ext cx="5021419" cy="3747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1"/>
              </a:buClr>
              <a:buSzPts val="2400"/>
              <a:buFont typeface="Encode Sans Semi Condensed Light"/>
              <a:buNone/>
              <a:defRPr sz="2400" b="0" i="0" u="none" strike="noStrike" cap="none">
                <a:solidFill>
                  <a:schemeClr val="accent1"/>
                </a:solidFill>
                <a:latin typeface="Encode Sans Semi Condensed Light"/>
                <a:ea typeface="Encode Sans Semi Condensed Light"/>
                <a:cs typeface="Encode Sans Semi Condensed Light"/>
                <a:sym typeface="Encode Sans Semi Condensed Light"/>
              </a:defRPr>
            </a:lvl1pPr>
            <a:lvl2pPr marL="914400" marR="0" lvl="1" indent="-317500" algn="l" rtl="0">
              <a:lnSpc>
                <a:spcPct val="115000"/>
              </a:lnSpc>
              <a:spcBef>
                <a:spcPts val="0"/>
              </a:spcBef>
              <a:spcAft>
                <a:spcPts val="0"/>
              </a:spcAft>
              <a:buClr>
                <a:schemeClr val="accent1"/>
              </a:buClr>
              <a:buSzPts val="3000"/>
              <a:buFont typeface="Encode Sans Semi Condensed Light"/>
              <a:buNone/>
              <a:defRPr sz="3000" b="0" i="0" u="none" strike="noStrike" cap="none">
                <a:solidFill>
                  <a:schemeClr val="accent1"/>
                </a:solidFill>
                <a:latin typeface="Encode Sans Semi Condensed Light"/>
                <a:ea typeface="Encode Sans Semi Condensed Light"/>
                <a:cs typeface="Encode Sans Semi Condensed Light"/>
                <a:sym typeface="Encode Sans Semi Condensed Light"/>
              </a:defRPr>
            </a:lvl2pPr>
            <a:lvl3pPr marL="1371600" marR="0" lvl="2" indent="-317500" algn="l" rtl="0">
              <a:lnSpc>
                <a:spcPct val="115000"/>
              </a:lnSpc>
              <a:spcBef>
                <a:spcPts val="0"/>
              </a:spcBef>
              <a:spcAft>
                <a:spcPts val="0"/>
              </a:spcAft>
              <a:buClr>
                <a:schemeClr val="accent1"/>
              </a:buClr>
              <a:buSzPts val="3000"/>
              <a:buFont typeface="Encode Sans Semi Condensed Light"/>
              <a:buNone/>
              <a:defRPr sz="3000" b="0" i="0" u="none" strike="noStrike" cap="none">
                <a:solidFill>
                  <a:schemeClr val="accent1"/>
                </a:solidFill>
                <a:latin typeface="Encode Sans Semi Condensed Light"/>
                <a:ea typeface="Encode Sans Semi Condensed Light"/>
                <a:cs typeface="Encode Sans Semi Condensed Light"/>
                <a:sym typeface="Encode Sans Semi Condensed Light"/>
              </a:defRPr>
            </a:lvl3pPr>
            <a:lvl4pPr marL="1828800" marR="0" lvl="3" indent="-317500" algn="l" rtl="0">
              <a:lnSpc>
                <a:spcPct val="115000"/>
              </a:lnSpc>
              <a:spcBef>
                <a:spcPts val="0"/>
              </a:spcBef>
              <a:spcAft>
                <a:spcPts val="0"/>
              </a:spcAft>
              <a:buClr>
                <a:schemeClr val="accent1"/>
              </a:buClr>
              <a:buSzPts val="3000"/>
              <a:buFont typeface="Encode Sans Semi Condensed Light"/>
              <a:buNone/>
              <a:defRPr sz="3000" b="0" i="0" u="none" strike="noStrike" cap="none">
                <a:solidFill>
                  <a:schemeClr val="accent1"/>
                </a:solidFill>
                <a:latin typeface="Encode Sans Semi Condensed Light"/>
                <a:ea typeface="Encode Sans Semi Condensed Light"/>
                <a:cs typeface="Encode Sans Semi Condensed Light"/>
                <a:sym typeface="Encode Sans Semi Condensed Light"/>
              </a:defRPr>
            </a:lvl4pPr>
            <a:lvl5pPr marL="2286000" marR="0" lvl="4" indent="-381000" algn="l" rtl="0">
              <a:lnSpc>
                <a:spcPct val="115000"/>
              </a:lnSpc>
              <a:spcBef>
                <a:spcPts val="0"/>
              </a:spcBef>
              <a:spcAft>
                <a:spcPts val="0"/>
              </a:spcAft>
              <a:buClr>
                <a:schemeClr val="accent1"/>
              </a:buClr>
              <a:buSzPts val="3000"/>
              <a:buFont typeface="Encode Sans Semi Condensed Light"/>
              <a:buNone/>
              <a:defRPr sz="3000" b="0" i="0" u="none" strike="noStrike" cap="none">
                <a:solidFill>
                  <a:schemeClr val="accent1"/>
                </a:solidFill>
                <a:latin typeface="Encode Sans Semi Condensed Light"/>
                <a:ea typeface="Encode Sans Semi Condensed Light"/>
                <a:cs typeface="Encode Sans Semi Condensed Light"/>
                <a:sym typeface="Encode Sans Semi Condensed Light"/>
              </a:defRPr>
            </a:lvl5pPr>
            <a:lvl6pPr marL="2743200" marR="0" lvl="5" indent="-381000" algn="l" rtl="0">
              <a:lnSpc>
                <a:spcPct val="115000"/>
              </a:lnSpc>
              <a:spcBef>
                <a:spcPts val="0"/>
              </a:spcBef>
              <a:spcAft>
                <a:spcPts val="0"/>
              </a:spcAft>
              <a:buClr>
                <a:schemeClr val="accent1"/>
              </a:buClr>
              <a:buSzPts val="3000"/>
              <a:buFont typeface="Encode Sans Semi Condensed Light"/>
              <a:buNone/>
              <a:defRPr sz="3000" b="0" i="0" u="none" strike="noStrike" cap="none">
                <a:solidFill>
                  <a:schemeClr val="accent1"/>
                </a:solidFill>
                <a:latin typeface="Encode Sans Semi Condensed Light"/>
                <a:ea typeface="Encode Sans Semi Condensed Light"/>
                <a:cs typeface="Encode Sans Semi Condensed Light"/>
                <a:sym typeface="Encode Sans Semi Condensed Light"/>
              </a:defRPr>
            </a:lvl6pPr>
            <a:lvl7pPr marL="3200400" marR="0" lvl="6" indent="-381000" algn="l" rtl="0">
              <a:lnSpc>
                <a:spcPct val="115000"/>
              </a:lnSpc>
              <a:spcBef>
                <a:spcPts val="0"/>
              </a:spcBef>
              <a:spcAft>
                <a:spcPts val="0"/>
              </a:spcAft>
              <a:buClr>
                <a:schemeClr val="accent1"/>
              </a:buClr>
              <a:buSzPts val="3000"/>
              <a:buFont typeface="Encode Sans Semi Condensed Light"/>
              <a:buNone/>
              <a:defRPr sz="3000" b="0" i="0" u="none" strike="noStrike" cap="none">
                <a:solidFill>
                  <a:schemeClr val="accent1"/>
                </a:solidFill>
                <a:latin typeface="Encode Sans Semi Condensed Light"/>
                <a:ea typeface="Encode Sans Semi Condensed Light"/>
                <a:cs typeface="Encode Sans Semi Condensed Light"/>
                <a:sym typeface="Encode Sans Semi Condensed Light"/>
              </a:defRPr>
            </a:lvl7pPr>
            <a:lvl8pPr marL="3657600" marR="0" lvl="7" indent="-381000" algn="l" rtl="0">
              <a:lnSpc>
                <a:spcPct val="115000"/>
              </a:lnSpc>
              <a:spcBef>
                <a:spcPts val="0"/>
              </a:spcBef>
              <a:spcAft>
                <a:spcPts val="0"/>
              </a:spcAft>
              <a:buClr>
                <a:schemeClr val="accent1"/>
              </a:buClr>
              <a:buSzPts val="3000"/>
              <a:buFont typeface="Encode Sans Semi Condensed Light"/>
              <a:buNone/>
              <a:defRPr sz="3000" b="0" i="0" u="none" strike="noStrike" cap="none">
                <a:solidFill>
                  <a:schemeClr val="accent1"/>
                </a:solidFill>
                <a:latin typeface="Encode Sans Semi Condensed Light"/>
                <a:ea typeface="Encode Sans Semi Condensed Light"/>
                <a:cs typeface="Encode Sans Semi Condensed Light"/>
                <a:sym typeface="Encode Sans Semi Condensed Light"/>
              </a:defRPr>
            </a:lvl8pPr>
            <a:lvl9pPr marL="4114800" marR="0" lvl="8" indent="-381000" algn="l" rtl="0">
              <a:lnSpc>
                <a:spcPct val="115000"/>
              </a:lnSpc>
              <a:spcBef>
                <a:spcPts val="0"/>
              </a:spcBef>
              <a:spcAft>
                <a:spcPts val="0"/>
              </a:spcAft>
              <a:buClr>
                <a:schemeClr val="accent1"/>
              </a:buClr>
              <a:buSzPts val="3000"/>
              <a:buFont typeface="Encode Sans Semi Condensed Light"/>
              <a:buNone/>
              <a:defRPr sz="3000" b="0" i="0" u="none" strike="noStrike" cap="none">
                <a:solidFill>
                  <a:schemeClr val="accent1"/>
                </a:solidFill>
                <a:latin typeface="Encode Sans Semi Condensed Light"/>
                <a:ea typeface="Encode Sans Semi Condensed Light"/>
                <a:cs typeface="Encode Sans Semi Condensed Light"/>
                <a:sym typeface="Encode Sans Semi Condensed Light"/>
              </a:defRPr>
            </a:lvl9pPr>
          </a:lstStyle>
          <a:p>
            <a:pPr marL="0" indent="0" algn="ctr"/>
            <a:r>
              <a:rPr lang="en-US" sz="4000" dirty="0"/>
              <a:t>The Goal</a:t>
            </a:r>
          </a:p>
        </p:txBody>
      </p:sp>
      <p:sp>
        <p:nvSpPr>
          <p:cNvPr id="8" name="TextBox 7">
            <a:extLst>
              <a:ext uri="{FF2B5EF4-FFF2-40B4-BE49-F238E27FC236}">
                <a16:creationId xmlns:a16="http://schemas.microsoft.com/office/drawing/2014/main" id="{B9F9C179-8D01-4F3F-82ED-C8F0DDD3FDBD}"/>
              </a:ext>
            </a:extLst>
          </p:cNvPr>
          <p:cNvSpPr txBox="1"/>
          <p:nvPr/>
        </p:nvSpPr>
        <p:spPr>
          <a:xfrm>
            <a:off x="3025300" y="4259779"/>
            <a:ext cx="5021418" cy="523220"/>
          </a:xfrm>
          <a:prstGeom prst="rect">
            <a:avLst/>
          </a:prstGeom>
          <a:noFill/>
        </p:spPr>
        <p:txBody>
          <a:bodyPr wrap="square" rtlCol="0">
            <a:spAutoFit/>
          </a:bodyPr>
          <a:lstStyle/>
          <a:p>
            <a:pPr algn="ctr"/>
            <a:r>
              <a:rPr lang="en-US" dirty="0">
                <a:solidFill>
                  <a:schemeClr val="bg1"/>
                </a:solidFill>
                <a:latin typeface="Encode Sans Semi Condensed Light" panose="020B0604020202020204" charset="0"/>
              </a:rPr>
              <a:t>Streaming service algorithms that pay closer attention to user skipping behavior and reasons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2"/>
          <p:cNvSpPr txBox="1">
            <a:spLocks noGrp="1"/>
          </p:cNvSpPr>
          <p:nvPr>
            <p:ph type="title"/>
          </p:nvPr>
        </p:nvSpPr>
        <p:spPr>
          <a:xfrm>
            <a:off x="519763" y="277650"/>
            <a:ext cx="7064943" cy="89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The Data</a:t>
            </a:r>
            <a:endParaRPr dirty="0"/>
          </a:p>
        </p:txBody>
      </p:sp>
      <p:sp>
        <p:nvSpPr>
          <p:cNvPr id="133" name="Google Shape;133;p12"/>
          <p:cNvSpPr txBox="1">
            <a:spLocks noGrp="1"/>
          </p:cNvSpPr>
          <p:nvPr>
            <p:ph type="body" idx="1"/>
          </p:nvPr>
        </p:nvSpPr>
        <p:spPr>
          <a:xfrm>
            <a:off x="519763" y="2092960"/>
            <a:ext cx="8277728" cy="1674999"/>
          </a:xfrm>
          <a:prstGeom prst="rect">
            <a:avLst/>
          </a:prstGeom>
        </p:spPr>
        <p:txBody>
          <a:bodyPr spcFirstLastPara="1" wrap="square" lIns="0" tIns="0" rIns="0" bIns="0" anchor="t" anchorCtr="0">
            <a:noAutofit/>
          </a:bodyPr>
          <a:lstStyle/>
          <a:p>
            <a:pPr marL="0" lvl="0" indent="0" algn="ctr" rtl="0">
              <a:lnSpc>
                <a:spcPct val="100000"/>
              </a:lnSpc>
              <a:spcBef>
                <a:spcPts val="600"/>
              </a:spcBef>
              <a:spcAft>
                <a:spcPts val="0"/>
              </a:spcAft>
              <a:buClr>
                <a:schemeClr val="dk1"/>
              </a:buClr>
              <a:buSzPts val="1100"/>
              <a:buFont typeface="Arial"/>
              <a:buNone/>
            </a:pPr>
            <a:r>
              <a:rPr lang="en-US" sz="2800" dirty="0">
                <a:solidFill>
                  <a:schemeClr val="bg1"/>
                </a:solidFill>
              </a:rPr>
              <a:t>Spotify and Genius API</a:t>
            </a:r>
          </a:p>
          <a:p>
            <a:pPr marL="0" lvl="0" indent="0" algn="ctr" rtl="0">
              <a:lnSpc>
                <a:spcPct val="100000"/>
              </a:lnSpc>
              <a:spcBef>
                <a:spcPts val="600"/>
              </a:spcBef>
              <a:spcAft>
                <a:spcPts val="0"/>
              </a:spcAft>
              <a:buClr>
                <a:schemeClr val="dk1"/>
              </a:buClr>
              <a:buSzPts val="1100"/>
              <a:buFont typeface="Arial"/>
              <a:buNone/>
            </a:pPr>
            <a:r>
              <a:rPr lang="en-US" sz="2800" dirty="0">
                <a:solidFill>
                  <a:schemeClr val="bg1"/>
                </a:solidFill>
              </a:rPr>
              <a:t>128 Artists</a:t>
            </a:r>
          </a:p>
          <a:p>
            <a:pPr marL="0" lvl="0" indent="0" algn="ctr" rtl="0">
              <a:lnSpc>
                <a:spcPct val="100000"/>
              </a:lnSpc>
              <a:spcBef>
                <a:spcPts val="600"/>
              </a:spcBef>
              <a:spcAft>
                <a:spcPts val="0"/>
              </a:spcAft>
              <a:buClr>
                <a:schemeClr val="dk1"/>
              </a:buClr>
              <a:buSzPts val="1100"/>
              <a:buFont typeface="Arial"/>
              <a:buNone/>
            </a:pPr>
            <a:r>
              <a:rPr lang="en-US" sz="2800" dirty="0">
                <a:solidFill>
                  <a:schemeClr val="bg1"/>
                </a:solidFill>
              </a:rPr>
              <a:t>~ 100 Tracks from Each Artist</a:t>
            </a:r>
            <a:endParaRPr sz="2800"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2"/>
          <p:cNvSpPr txBox="1">
            <a:spLocks noGrp="1"/>
          </p:cNvSpPr>
          <p:nvPr>
            <p:ph type="title"/>
          </p:nvPr>
        </p:nvSpPr>
        <p:spPr>
          <a:xfrm>
            <a:off x="519763" y="277650"/>
            <a:ext cx="7064943" cy="89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Data Cleaning</a:t>
            </a:r>
            <a:endParaRPr dirty="0"/>
          </a:p>
        </p:txBody>
      </p:sp>
      <p:sp>
        <p:nvSpPr>
          <p:cNvPr id="133" name="Google Shape;133;p12"/>
          <p:cNvSpPr txBox="1">
            <a:spLocks noGrp="1"/>
          </p:cNvSpPr>
          <p:nvPr>
            <p:ph type="body" idx="1"/>
          </p:nvPr>
        </p:nvSpPr>
        <p:spPr>
          <a:xfrm>
            <a:off x="753941" y="1598878"/>
            <a:ext cx="7324826" cy="2385981"/>
          </a:xfrm>
          <a:prstGeom prst="rect">
            <a:avLst/>
          </a:prstGeom>
        </p:spPr>
        <p:txBody>
          <a:bodyPr spcFirstLastPara="1" wrap="square" lIns="0" tIns="0" rIns="0" bIns="0" anchor="t" anchorCtr="0">
            <a:noAutofit/>
          </a:bodyPr>
          <a:lstStyle/>
          <a:p>
            <a:pPr marL="0" lvl="0" indent="0" algn="ctr" rtl="0">
              <a:lnSpc>
                <a:spcPct val="100000"/>
              </a:lnSpc>
              <a:spcBef>
                <a:spcPts val="600"/>
              </a:spcBef>
              <a:spcAft>
                <a:spcPts val="0"/>
              </a:spcAft>
              <a:buClr>
                <a:schemeClr val="dk1"/>
              </a:buClr>
              <a:buSzPts val="1100"/>
              <a:buFont typeface="Arial"/>
              <a:buNone/>
            </a:pPr>
            <a:r>
              <a:rPr lang="en-US" sz="2400" dirty="0">
                <a:solidFill>
                  <a:schemeClr val="bg1"/>
                </a:solidFill>
              </a:rPr>
              <a:t>‘Duplicates’</a:t>
            </a:r>
          </a:p>
          <a:p>
            <a:pPr marL="0" lvl="0" indent="0" algn="ctr" rtl="0">
              <a:lnSpc>
                <a:spcPct val="100000"/>
              </a:lnSpc>
              <a:spcBef>
                <a:spcPts val="600"/>
              </a:spcBef>
              <a:spcAft>
                <a:spcPts val="0"/>
              </a:spcAft>
              <a:buClr>
                <a:schemeClr val="dk1"/>
              </a:buClr>
              <a:buSzPts val="1100"/>
              <a:buFont typeface="Arial"/>
              <a:buNone/>
            </a:pPr>
            <a:r>
              <a:rPr lang="en-US" sz="2400" dirty="0">
                <a:solidFill>
                  <a:schemeClr val="bg1"/>
                </a:solidFill>
              </a:rPr>
              <a:t>[Chorus: Nicki Minaj][Intro: Jason Derulo] tags</a:t>
            </a:r>
          </a:p>
          <a:p>
            <a:pPr marL="0" lvl="0" indent="0" algn="ctr" rtl="0">
              <a:lnSpc>
                <a:spcPct val="100000"/>
              </a:lnSpc>
              <a:spcBef>
                <a:spcPts val="600"/>
              </a:spcBef>
              <a:spcAft>
                <a:spcPts val="0"/>
              </a:spcAft>
              <a:buClr>
                <a:schemeClr val="dk1"/>
              </a:buClr>
              <a:buSzPts val="1100"/>
              <a:buFont typeface="Arial"/>
              <a:buNone/>
            </a:pPr>
            <a:r>
              <a:rPr lang="en-US" sz="2400" dirty="0">
                <a:solidFill>
                  <a:schemeClr val="bg1"/>
                </a:solidFill>
              </a:rPr>
              <a:t>Unicode &amp; </a:t>
            </a:r>
            <a:r>
              <a:rPr lang="en-US" sz="2400" dirty="0" err="1">
                <a:solidFill>
                  <a:schemeClr val="bg1"/>
                </a:solidFill>
              </a:rPr>
              <a:t>linebreaks</a:t>
            </a:r>
            <a:r>
              <a:rPr lang="en-US" sz="2400" dirty="0">
                <a:solidFill>
                  <a:schemeClr val="bg1"/>
                </a:solidFill>
              </a:rPr>
              <a:t> ( \n )</a:t>
            </a:r>
          </a:p>
          <a:p>
            <a:pPr marL="0" lvl="0" indent="0" algn="ctr" rtl="0">
              <a:lnSpc>
                <a:spcPct val="100000"/>
              </a:lnSpc>
              <a:spcBef>
                <a:spcPts val="600"/>
              </a:spcBef>
              <a:spcAft>
                <a:spcPts val="0"/>
              </a:spcAft>
              <a:buClr>
                <a:schemeClr val="dk1"/>
              </a:buClr>
              <a:buSzPts val="1100"/>
              <a:buFont typeface="Arial"/>
              <a:buNone/>
            </a:pPr>
            <a:r>
              <a:rPr lang="en-US" sz="2400" dirty="0">
                <a:solidFill>
                  <a:schemeClr val="bg1"/>
                </a:solidFill>
              </a:rPr>
              <a:t>Alias : Pitbull          Mr. Worldwide, Mr. 305</a:t>
            </a:r>
          </a:p>
          <a:p>
            <a:pPr marL="0" lvl="0" indent="0" algn="ctr" rtl="0">
              <a:lnSpc>
                <a:spcPct val="100000"/>
              </a:lnSpc>
              <a:spcBef>
                <a:spcPts val="600"/>
              </a:spcBef>
              <a:spcAft>
                <a:spcPts val="0"/>
              </a:spcAft>
              <a:buClr>
                <a:schemeClr val="dk1"/>
              </a:buClr>
              <a:buSzPts val="1100"/>
              <a:buFont typeface="Arial"/>
              <a:buNone/>
            </a:pPr>
            <a:r>
              <a:rPr lang="en-US" sz="2400" dirty="0">
                <a:solidFill>
                  <a:schemeClr val="bg1"/>
                </a:solidFill>
              </a:rPr>
              <a:t>Target: </a:t>
            </a:r>
          </a:p>
          <a:p>
            <a:pPr marL="0" lvl="0" indent="0" algn="ctr" rtl="0">
              <a:lnSpc>
                <a:spcPct val="100000"/>
              </a:lnSpc>
              <a:spcBef>
                <a:spcPts val="600"/>
              </a:spcBef>
              <a:spcAft>
                <a:spcPts val="0"/>
              </a:spcAft>
              <a:buClr>
                <a:schemeClr val="dk1"/>
              </a:buClr>
              <a:buSzPts val="1100"/>
              <a:buFont typeface="Arial"/>
              <a:buNone/>
            </a:pPr>
            <a:endParaRPr lang="en-US" sz="2400" dirty="0"/>
          </a:p>
          <a:p>
            <a:pPr marL="0" lvl="0" indent="0" algn="ctr" rtl="0">
              <a:lnSpc>
                <a:spcPct val="100000"/>
              </a:lnSpc>
              <a:spcBef>
                <a:spcPts val="600"/>
              </a:spcBef>
              <a:spcAft>
                <a:spcPts val="0"/>
              </a:spcAft>
              <a:buClr>
                <a:schemeClr val="dk1"/>
              </a:buClr>
              <a:buSzPts val="1100"/>
              <a:buFont typeface="Arial"/>
              <a:buNone/>
            </a:pPr>
            <a:endParaRPr lang="en-US" sz="2400" dirty="0"/>
          </a:p>
          <a:p>
            <a:pPr marL="0" lvl="0" indent="0" algn="ctr" rtl="0">
              <a:lnSpc>
                <a:spcPct val="100000"/>
              </a:lnSpc>
              <a:spcBef>
                <a:spcPts val="600"/>
              </a:spcBef>
              <a:spcAft>
                <a:spcPts val="0"/>
              </a:spcAft>
              <a:buClr>
                <a:schemeClr val="dk1"/>
              </a:buClr>
              <a:buSzPts val="1100"/>
              <a:buFont typeface="Arial"/>
              <a:buNone/>
            </a:pPr>
            <a:endParaRPr lang="en-US" sz="2400" dirty="0"/>
          </a:p>
          <a:p>
            <a:pPr marL="0" lvl="0" indent="0" algn="ctr" rtl="0">
              <a:lnSpc>
                <a:spcPct val="100000"/>
              </a:lnSpc>
              <a:spcBef>
                <a:spcPts val="600"/>
              </a:spcBef>
              <a:spcAft>
                <a:spcPts val="0"/>
              </a:spcAft>
              <a:buClr>
                <a:schemeClr val="dk1"/>
              </a:buClr>
              <a:buSzPts val="1100"/>
              <a:buFont typeface="Arial"/>
              <a:buNone/>
            </a:pPr>
            <a:endParaRPr sz="3200" dirty="0"/>
          </a:p>
        </p:txBody>
      </p:sp>
      <p:sp>
        <p:nvSpPr>
          <p:cNvPr id="2" name="Arrow: Right 1">
            <a:extLst>
              <a:ext uri="{FF2B5EF4-FFF2-40B4-BE49-F238E27FC236}">
                <a16:creationId xmlns:a16="http://schemas.microsoft.com/office/drawing/2014/main" id="{313D80FB-E7E0-416C-9FC9-E724BEB72908}"/>
              </a:ext>
            </a:extLst>
          </p:cNvPr>
          <p:cNvSpPr/>
          <p:nvPr/>
        </p:nvSpPr>
        <p:spPr>
          <a:xfrm>
            <a:off x="3493969" y="3166714"/>
            <a:ext cx="452388" cy="866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0" name="Google Shape;245;p23">
            <a:extLst>
              <a:ext uri="{FF2B5EF4-FFF2-40B4-BE49-F238E27FC236}">
                <a16:creationId xmlns:a16="http://schemas.microsoft.com/office/drawing/2014/main" id="{0BE5DD33-21D8-4FA9-B19F-EBBE41B0444C}"/>
              </a:ext>
            </a:extLst>
          </p:cNvPr>
          <p:cNvGraphicFramePr/>
          <p:nvPr>
            <p:extLst>
              <p:ext uri="{D42A27DB-BD31-4B8C-83A1-F6EECF244321}">
                <p14:modId xmlns:p14="http://schemas.microsoft.com/office/powerpoint/2010/main" val="1061192864"/>
              </p:ext>
            </p:extLst>
          </p:nvPr>
        </p:nvGraphicFramePr>
        <p:xfrm>
          <a:off x="1428290" y="3946358"/>
          <a:ext cx="6287419" cy="731520"/>
        </p:xfrm>
        <a:graphic>
          <a:graphicData uri="http://schemas.openxmlformats.org/drawingml/2006/table">
            <a:tbl>
              <a:tblPr>
                <a:noFill/>
                <a:tableStyleId>{443037F1-E165-42B0-BA25-7FC1B72065EA}</a:tableStyleId>
              </a:tblPr>
              <a:tblGrid>
                <a:gridCol w="932648">
                  <a:extLst>
                    <a:ext uri="{9D8B030D-6E8A-4147-A177-3AD203B41FA5}">
                      <a16:colId xmlns:a16="http://schemas.microsoft.com/office/drawing/2014/main" val="20000"/>
                    </a:ext>
                  </a:extLst>
                </a:gridCol>
                <a:gridCol w="5354771">
                  <a:extLst>
                    <a:ext uri="{9D8B030D-6E8A-4147-A177-3AD203B41FA5}">
                      <a16:colId xmlns:a16="http://schemas.microsoft.com/office/drawing/2014/main" val="20001"/>
                    </a:ext>
                  </a:extLst>
                </a:gridCol>
              </a:tblGrid>
              <a:tr h="364288">
                <a:tc>
                  <a:txBody>
                    <a:bodyPr/>
                    <a:lstStyle/>
                    <a:p>
                      <a:pPr algn="ctr"/>
                      <a:r>
                        <a:rPr lang="en-US" sz="1800" dirty="0">
                          <a:solidFill>
                            <a:schemeClr val="accent3"/>
                          </a:solidFill>
                          <a:latin typeface="Encode Sans Semi Condensed Light" panose="020B0604020202020204" charset="0"/>
                        </a:rPr>
                        <a:t>1</a:t>
                      </a:r>
                    </a:p>
                  </a:txBody>
                  <a:tcP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solidFill>
                      <a:schemeClr val="bg1">
                        <a:alpha val="78000"/>
                      </a:schemeClr>
                    </a:solidFill>
                  </a:tcPr>
                </a:tc>
                <a:tc>
                  <a:txBody>
                    <a:bodyPr/>
                    <a:lstStyle/>
                    <a:p>
                      <a:r>
                        <a:rPr lang="en-US" dirty="0">
                          <a:latin typeface="Encode Sans Semi Condensed Light" panose="020B0604020202020204" charset="0"/>
                        </a:rPr>
                        <a:t>If artist or featured artist sings their name / alias in song</a:t>
                      </a:r>
                    </a:p>
                  </a:txBody>
                  <a:tcP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solidFill>
                      <a:schemeClr val="bg1">
                        <a:alpha val="78000"/>
                      </a:schemeClr>
                    </a:solidFill>
                  </a:tcPr>
                </a:tc>
                <a:extLst>
                  <a:ext uri="{0D108BD9-81ED-4DB2-BD59-A6C34878D82A}">
                    <a16:rowId xmlns:a16="http://schemas.microsoft.com/office/drawing/2014/main" val="10000"/>
                  </a:ext>
                </a:extLst>
              </a:tr>
              <a:tr h="364288">
                <a:tc>
                  <a:txBody>
                    <a:bodyPr/>
                    <a:lstStyle/>
                    <a:p>
                      <a:pPr algn="ctr"/>
                      <a:r>
                        <a:rPr lang="en-US" sz="1800" dirty="0">
                          <a:solidFill>
                            <a:schemeClr val="accent3"/>
                          </a:solidFill>
                          <a:latin typeface="Encode Sans Semi Condensed Light" panose="020B0604020202020204" charset="0"/>
                        </a:rPr>
                        <a:t>0</a:t>
                      </a:r>
                    </a:p>
                  </a:txBody>
                  <a:tcP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solidFill>
                      <a:schemeClr val="tx2">
                        <a:alpha val="78000"/>
                      </a:schemeClr>
                    </a:solidFill>
                  </a:tcPr>
                </a:tc>
                <a:tc>
                  <a:txBody>
                    <a:bodyPr/>
                    <a:lstStyle/>
                    <a:p>
                      <a:r>
                        <a:rPr lang="en-US" dirty="0">
                          <a:latin typeface="Encode Sans Semi Condensed Light" panose="020B0604020202020204" charset="0"/>
                        </a:rPr>
                        <a:t>If artist or featured artist does not sing name / alias in song</a:t>
                      </a:r>
                    </a:p>
                  </a:txBody>
                  <a:tcP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9525" cap="flat" cmpd="sng">
                      <a:solidFill>
                        <a:schemeClr val="accent4">
                          <a:alpha val="0"/>
                        </a:schemeClr>
                      </a:solidFill>
                      <a:prstDash val="solid"/>
                      <a:round/>
                      <a:headEnd type="none" w="sm" len="sm"/>
                      <a:tailEnd type="none" w="sm" len="sm"/>
                    </a:lnB>
                    <a:solidFill>
                      <a:schemeClr val="tx2">
                        <a:alpha val="78000"/>
                      </a:scheme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825204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3" name="Picture 2" descr="A picture containing logo&#10;&#10;Description automatically generated">
            <a:extLst>
              <a:ext uri="{FF2B5EF4-FFF2-40B4-BE49-F238E27FC236}">
                <a16:creationId xmlns:a16="http://schemas.microsoft.com/office/drawing/2014/main" id="{24F292A2-BC1E-4376-9448-11EE39A05E92}"/>
              </a:ext>
            </a:extLst>
          </p:cNvPr>
          <p:cNvPicPr>
            <a:picLocks noChangeAspect="1"/>
          </p:cNvPicPr>
          <p:nvPr/>
        </p:nvPicPr>
        <p:blipFill rotWithShape="1">
          <a:blip r:embed="rId3"/>
          <a:srcRect l="4509" r="3344"/>
          <a:stretch/>
        </p:blipFill>
        <p:spPr>
          <a:xfrm>
            <a:off x="1005840" y="481257"/>
            <a:ext cx="7223760" cy="4180986"/>
          </a:xfrm>
          <a:prstGeom prst="rect">
            <a:avLst/>
          </a:prstGeom>
          <a:solidFill>
            <a:schemeClr val="bg1"/>
          </a:solidFill>
          <a:effectLst>
            <a:softEdge rad="76200"/>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3" name="Add-in 2" title="Web Viewer">
                <a:extLst>
                  <a:ext uri="{FF2B5EF4-FFF2-40B4-BE49-F238E27FC236}">
                    <a16:creationId xmlns:a16="http://schemas.microsoft.com/office/drawing/2014/main" id="{922F531E-B97D-44E6-8FA8-F564E62FF3A4}"/>
                  </a:ext>
                </a:extLst>
              </p:cNvPr>
              <p:cNvGraphicFramePr>
                <a:graphicFrameLocks noGrp="1"/>
              </p:cNvGraphicFramePr>
              <p:nvPr>
                <p:extLst>
                  <p:ext uri="{D42A27DB-BD31-4B8C-83A1-F6EECF244321}">
                    <p14:modId xmlns:p14="http://schemas.microsoft.com/office/powerpoint/2010/main" val="1281597684"/>
                  </p:ext>
                </p:extLst>
              </p:nvPr>
            </p:nvGraphicFramePr>
            <p:xfrm>
              <a:off x="648395" y="577825"/>
              <a:ext cx="5827220" cy="4154110"/>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3" name="Add-in 2" title="Web Viewer">
                <a:extLst>
                  <a:ext uri="{FF2B5EF4-FFF2-40B4-BE49-F238E27FC236}">
                    <a16:creationId xmlns:a16="http://schemas.microsoft.com/office/drawing/2014/main" id="{922F531E-B97D-44E6-8FA8-F564E62FF3A4}"/>
                  </a:ext>
                </a:extLst>
              </p:cNvPr>
              <p:cNvPicPr>
                <a:picLocks noGrp="1" noRot="1" noChangeAspect="1" noMove="1" noResize="1" noEditPoints="1" noAdjustHandles="1" noChangeArrowheads="1" noChangeShapeType="1"/>
              </p:cNvPicPr>
              <p:nvPr/>
            </p:nvPicPr>
            <p:blipFill>
              <a:blip r:embed="rId4"/>
              <a:stretch>
                <a:fillRect/>
              </a:stretch>
            </p:blipFill>
            <p:spPr>
              <a:xfrm>
                <a:off x="648395" y="577825"/>
                <a:ext cx="5827220" cy="4154110"/>
              </a:xfrm>
              <a:prstGeom prst="rect">
                <a:avLst/>
              </a:prstGeom>
            </p:spPr>
          </p:pic>
        </mc:Fallback>
      </mc:AlternateContent>
      <p:pic>
        <p:nvPicPr>
          <p:cNvPr id="5" name="Picture 4" descr="A picture containing person, standing, kite, surfing&#10;&#10;Description automatically generated">
            <a:extLst>
              <a:ext uri="{FF2B5EF4-FFF2-40B4-BE49-F238E27FC236}">
                <a16:creationId xmlns:a16="http://schemas.microsoft.com/office/drawing/2014/main" id="{57DA1B3A-B0EE-4DE4-836C-137D42B00796}"/>
              </a:ext>
            </a:extLst>
          </p:cNvPr>
          <p:cNvPicPr>
            <a:picLocks noChangeAspect="1"/>
          </p:cNvPicPr>
          <p:nvPr/>
        </p:nvPicPr>
        <p:blipFill>
          <a:blip r:embed="rId5"/>
          <a:stretch>
            <a:fillRect/>
          </a:stretch>
        </p:blipFill>
        <p:spPr>
          <a:xfrm>
            <a:off x="6584086" y="720755"/>
            <a:ext cx="2467993" cy="3701990"/>
          </a:xfrm>
          <a:prstGeom prst="rect">
            <a:avLst/>
          </a:prstGeom>
          <a:noFill/>
          <a:effectLst>
            <a:softEdge rad="419100"/>
          </a:effectLst>
        </p:spPr>
      </p:pic>
    </p:spTree>
    <p:extLst>
      <p:ext uri="{BB962C8B-B14F-4D97-AF65-F5344CB8AC3E}">
        <p14:creationId xmlns:p14="http://schemas.microsoft.com/office/powerpoint/2010/main" val="2330665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pic>
        <p:nvPicPr>
          <p:cNvPr id="3" name="Picture 2">
            <a:extLst>
              <a:ext uri="{FF2B5EF4-FFF2-40B4-BE49-F238E27FC236}">
                <a16:creationId xmlns:a16="http://schemas.microsoft.com/office/drawing/2014/main" id="{A23C589F-9510-4864-9D20-A56CB9EB239E}"/>
              </a:ext>
            </a:extLst>
          </p:cNvPr>
          <p:cNvPicPr>
            <a:picLocks noChangeAspect="1"/>
          </p:cNvPicPr>
          <p:nvPr/>
        </p:nvPicPr>
        <p:blipFill rotWithShape="1">
          <a:blip r:embed="rId3"/>
          <a:srcRect l="6901" r="8280"/>
          <a:stretch/>
        </p:blipFill>
        <p:spPr>
          <a:xfrm>
            <a:off x="282633" y="675398"/>
            <a:ext cx="8632767" cy="3816592"/>
          </a:xfrm>
          <a:prstGeom prst="rect">
            <a:avLst/>
          </a:prstGeom>
          <a:solidFill>
            <a:schemeClr val="lt1"/>
          </a:solidFill>
          <a:effectLst>
            <a:softEdge rad="76200"/>
          </a:effectLst>
        </p:spPr>
      </p:pic>
    </p:spTree>
    <p:extLst>
      <p:ext uri="{BB962C8B-B14F-4D97-AF65-F5344CB8AC3E}">
        <p14:creationId xmlns:p14="http://schemas.microsoft.com/office/powerpoint/2010/main" val="3269568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funnel chart&#10;&#10;Description automatically generated">
            <a:extLst>
              <a:ext uri="{FF2B5EF4-FFF2-40B4-BE49-F238E27FC236}">
                <a16:creationId xmlns:a16="http://schemas.microsoft.com/office/drawing/2014/main" id="{16CE4E31-66AC-4027-8834-5CB1CB3FAC9C}"/>
              </a:ext>
            </a:extLst>
          </p:cNvPr>
          <p:cNvPicPr>
            <a:picLocks noChangeAspect="1"/>
          </p:cNvPicPr>
          <p:nvPr/>
        </p:nvPicPr>
        <p:blipFill rotWithShape="1">
          <a:blip r:embed="rId3"/>
          <a:srcRect t="6534" b="-213"/>
          <a:stretch/>
        </p:blipFill>
        <p:spPr>
          <a:xfrm>
            <a:off x="679742" y="182880"/>
            <a:ext cx="7784516" cy="4023360"/>
          </a:xfrm>
          <a:prstGeom prst="rect">
            <a:avLst/>
          </a:prstGeom>
          <a:solidFill>
            <a:schemeClr val="lt1"/>
          </a:solidFill>
          <a:effectLst>
            <a:softEdge rad="76200"/>
          </a:effectLst>
        </p:spPr>
      </p:pic>
      <p:sp>
        <p:nvSpPr>
          <p:cNvPr id="8" name="TextBox 7">
            <a:extLst>
              <a:ext uri="{FF2B5EF4-FFF2-40B4-BE49-F238E27FC236}">
                <a16:creationId xmlns:a16="http://schemas.microsoft.com/office/drawing/2014/main" id="{3E68619A-35E0-4DD3-AFB6-33467457DB7C}"/>
              </a:ext>
            </a:extLst>
          </p:cNvPr>
          <p:cNvSpPr txBox="1"/>
          <p:nvPr/>
        </p:nvSpPr>
        <p:spPr>
          <a:xfrm>
            <a:off x="261851" y="4189614"/>
            <a:ext cx="8620298" cy="584775"/>
          </a:xfrm>
          <a:prstGeom prst="rect">
            <a:avLst/>
          </a:prstGeom>
          <a:noFill/>
        </p:spPr>
        <p:txBody>
          <a:bodyPr wrap="square" rtlCol="0">
            <a:spAutoFit/>
          </a:bodyPr>
          <a:lstStyle/>
          <a:p>
            <a:pPr algn="ctr"/>
            <a:r>
              <a:rPr lang="en-US" sz="3200" dirty="0">
                <a:solidFill>
                  <a:schemeClr val="bg1"/>
                </a:solidFill>
                <a:latin typeface="Encode Sans Semi Condensed Light" panose="020B0604020202020204" charset="0"/>
              </a:rPr>
              <a:t>Most Common Words in Lyrics</a:t>
            </a:r>
          </a:p>
        </p:txBody>
      </p:sp>
    </p:spTree>
    <p:extLst>
      <p:ext uri="{BB962C8B-B14F-4D97-AF65-F5344CB8AC3E}">
        <p14:creationId xmlns:p14="http://schemas.microsoft.com/office/powerpoint/2010/main" val="586836563"/>
      </p:ext>
    </p:extLst>
  </p:cSld>
  <p:clrMapOvr>
    <a:masterClrMapping/>
  </p:clrMapOvr>
</p:sld>
</file>

<file path=ppt/theme/theme1.xml><?xml version="1.0" encoding="utf-8"?>
<a:theme xmlns:a="http://schemas.openxmlformats.org/drawingml/2006/main" name="Ferdinand template">
  <a:themeElements>
    <a:clrScheme name="Custom 347">
      <a:dk1>
        <a:srgbClr val="343A4E"/>
      </a:dk1>
      <a:lt1>
        <a:srgbClr val="FFFFFF"/>
      </a:lt1>
      <a:dk2>
        <a:srgbClr val="707A96"/>
      </a:dk2>
      <a:lt2>
        <a:srgbClr val="EEEFF3"/>
      </a:lt2>
      <a:accent1>
        <a:srgbClr val="ACD701"/>
      </a:accent1>
      <a:accent2>
        <a:srgbClr val="69B636"/>
      </a:accent2>
      <a:accent3>
        <a:srgbClr val="32A318"/>
      </a:accent3>
      <a:accent4>
        <a:srgbClr val="9EACD1"/>
      </a:accent4>
      <a:accent5>
        <a:srgbClr val="707A96"/>
      </a:accent5>
      <a:accent6>
        <a:srgbClr val="394057"/>
      </a:accent6>
      <a:hlink>
        <a:srgbClr val="0E99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3.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9.png"/></Relationships>
</file>

<file path=ppt/webextensions/webextension1.xml><?xml version="1.0" encoding="utf-8"?>
<we:webextension xmlns:we="http://schemas.microsoft.com/office/webextensions/webextension/2010/11" id="{22A0EBD8-BD5A-49C9-85C1-416DE464152E}">
  <we:reference id="wa104295828" version="1.6.0.0" store="en-US" storeType="OMEX"/>
  <we:alternateReferences>
    <we:reference id="wa104295828" version="1.6.0.0" store="wa104295828" storeType="OMEX"/>
  </we:alternateReferences>
  <we:properties>
    <we:property name="__labs__" value="{&quot;configuration&quot;:{&quot;appVersion&quot;:{&quot;major&quot;:1,&quot;minor&quot;:0},&quot;components&quot;:[{&quot;type&quot;:&quot;Labs.Components.ActivityComponent&quot;,&quot;name&quot;:&quot;arinkb.github.io/viz/index.html&quot;,&quot;values&quot;:{},&quot;data&quot;:{&quot;uri&quot;:&quot;arinkb.github.io/viz/index.html&quot;},&quot;secure&quot;:false}],&quot;name&quot;:&quot;arinkb.github.io/viz/index.html&quot;,&quot;timeline&quot;:null,&quot;analytics&quot;:null},&quot;hostVersion&quot;:{&quot;major&quot;:0,&quot;minor&quot;:1}}"/>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AC228380-38E1-4070-90C7-88C11D7CAF54}">
  <we:reference id="wa104295828" version="1.6.0.0" store="en-US" storeType="OMEX"/>
  <we:alternateReferences>
    <we:reference id="wa104295828" version="1.6.0.0" store="wa104295828" storeType="OMEX"/>
  </we:alternateReferences>
  <we:properties>
    <we:property name="__labs__" value="{&quot;configuration&quot;:{&quot;appVersion&quot;:{&quot;major&quot;:1,&quot;minor&quot;:0},&quot;components&quot;:[{&quot;type&quot;:&quot;Labs.Components.ActivityComponent&quot;,&quot;name&quot;:&quot;arinkb.github.io/viz/scores.html&quot;,&quot;values&quot;:{},&quot;data&quot;:{&quot;uri&quot;:&quot;arinkb.github.io/viz/scores.html&quot;},&quot;secure&quot;:false}],&quot;name&quot;:&quot;arinkb.github.io/viz/scores.html&quot;,&quot;timeline&quot;:null,&quot;analytics&quot;:null},&quot;hostVersion&quot;:{&quot;major&quot;:0,&quot;minor&quot;:1}}"/>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1093</TotalTime>
  <Words>2756</Words>
  <Application>Microsoft Office PowerPoint</Application>
  <PresentationFormat>On-screen Show (16:9)</PresentationFormat>
  <Paragraphs>249</Paragraphs>
  <Slides>17</Slides>
  <Notes>17</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17</vt:i4>
      </vt:variant>
    </vt:vector>
  </HeadingPairs>
  <TitlesOfParts>
    <vt:vector size="32" baseType="lpstr">
      <vt:lpstr>Arial</vt:lpstr>
      <vt:lpstr>Open Sans</vt:lpstr>
      <vt:lpstr>inherit</vt:lpstr>
      <vt:lpstr>Encode Sans Semi Condensed</vt:lpstr>
      <vt:lpstr>Roboto</vt:lpstr>
      <vt:lpstr>Encode Sans Semi Condensed Light</vt:lpstr>
      <vt:lpstr>Calibri</vt:lpstr>
      <vt:lpstr>Segoe UI</vt:lpstr>
      <vt:lpstr>Georgia</vt:lpstr>
      <vt:lpstr>-apple-system</vt:lpstr>
      <vt:lpstr>charter</vt:lpstr>
      <vt:lpstr>Courier New</vt:lpstr>
      <vt:lpstr>Helvetica Neue</vt:lpstr>
      <vt:lpstr>Encode Sans Semi Condensed SemiBold</vt:lpstr>
      <vt:lpstr>Ferdinand template</vt:lpstr>
      <vt:lpstr>Would I Skip It?  Predicting Song Skips Based on Lyric Content </vt:lpstr>
      <vt:lpstr>Hello!</vt:lpstr>
      <vt:lpstr>PowerPoint Presentation</vt:lpstr>
      <vt:lpstr>The Data</vt:lpstr>
      <vt:lpstr>Data Cleaning</vt:lpstr>
      <vt:lpstr>PowerPoint Presentation</vt:lpstr>
      <vt:lpstr>PowerPoint Presentation</vt:lpstr>
      <vt:lpstr>PowerPoint Presentation</vt:lpstr>
      <vt:lpstr>PowerPoint Presentation</vt:lpstr>
      <vt:lpstr>Modeling</vt:lpstr>
      <vt:lpstr>PowerPoint Presentation</vt:lpstr>
      <vt:lpstr>PowerPoint Presentation</vt:lpstr>
      <vt:lpstr>Other Models</vt:lpstr>
      <vt:lpstr>Other Models</vt:lpstr>
      <vt:lpstr>Other Models</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Would I Skip It?  Predicting Song Skips Based on Lyric Content</dc:title>
  <dc:creator>Bertrand, Arink (Jefferson Student)</dc:creator>
  <cp:lastModifiedBy>Bertrand, Arink (Jefferson Student)</cp:lastModifiedBy>
  <cp:revision>64</cp:revision>
  <dcterms:created xsi:type="dcterms:W3CDTF">2020-10-21T23:48:06Z</dcterms:created>
  <dcterms:modified xsi:type="dcterms:W3CDTF">2020-10-23T02:54:28Z</dcterms:modified>
</cp:coreProperties>
</file>

<file path=docProps/thumbnail.jpeg>
</file>